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60" r:id="rId2"/>
    <p:sldId id="370" r:id="rId3"/>
    <p:sldId id="365" r:id="rId4"/>
    <p:sldId id="272" r:id="rId5"/>
    <p:sldId id="349" r:id="rId6"/>
    <p:sldId id="352" r:id="rId7"/>
    <p:sldId id="355" r:id="rId8"/>
    <p:sldId id="350" r:id="rId9"/>
    <p:sldId id="356" r:id="rId10"/>
    <p:sldId id="371" r:id="rId11"/>
    <p:sldId id="266" r:id="rId12"/>
    <p:sldId id="353" r:id="rId13"/>
    <p:sldId id="358" r:id="rId14"/>
    <p:sldId id="261" r:id="rId15"/>
    <p:sldId id="275" r:id="rId16"/>
    <p:sldId id="276" r:id="rId17"/>
    <p:sldId id="339" r:id="rId18"/>
    <p:sldId id="335" r:id="rId19"/>
    <p:sldId id="354" r:id="rId20"/>
    <p:sldId id="304" r:id="rId21"/>
    <p:sldId id="305" r:id="rId22"/>
    <p:sldId id="309" r:id="rId23"/>
    <p:sldId id="332" r:id="rId24"/>
    <p:sldId id="321" r:id="rId25"/>
    <p:sldId id="367" r:id="rId26"/>
    <p:sldId id="369" r:id="rId27"/>
    <p:sldId id="300" r:id="rId28"/>
    <p:sldId id="301" r:id="rId29"/>
    <p:sldId id="312" r:id="rId30"/>
    <p:sldId id="342" r:id="rId31"/>
    <p:sldId id="333" r:id="rId32"/>
    <p:sldId id="298" r:id="rId33"/>
    <p:sldId id="311" r:id="rId3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2A1204"/>
    <a:srgbClr val="482E00"/>
    <a:srgbClr val="996633"/>
    <a:srgbClr val="000000"/>
    <a:srgbClr val="DDDDDD"/>
    <a:srgbClr val="FFFFFF"/>
    <a:srgbClr val="8D732B"/>
    <a:srgbClr val="7E51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99" autoAdjust="0"/>
  </p:normalViewPr>
  <p:slideViewPr>
    <p:cSldViewPr>
      <p:cViewPr>
        <p:scale>
          <a:sx n="115" d="100"/>
          <a:sy n="115" d="100"/>
        </p:scale>
        <p:origin x="-80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7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38323353295521E-2"/>
          <c:y val="5.7377049180327884E-2"/>
          <c:w val="0.87425149700599691"/>
          <c:h val="0.79781420765028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A1204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Sheet1!$K$1:$W$1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Sheet1!$K$2:$W$2</c:f>
              <c:numCache>
                <c:formatCode>"$"#,##0_);[Red]\("$"#,##0\)</c:formatCode>
                <c:ptCount val="13"/>
                <c:pt idx="0">
                  <c:v>431.21</c:v>
                </c:pt>
                <c:pt idx="1">
                  <c:v>503.73</c:v>
                </c:pt>
                <c:pt idx="2">
                  <c:v>538.21</c:v>
                </c:pt>
                <c:pt idx="3">
                  <c:v>498.5</c:v>
                </c:pt>
                <c:pt idx="4">
                  <c:v>507.57</c:v>
                </c:pt>
                <c:pt idx="5">
                  <c:v>527.1</c:v>
                </c:pt>
                <c:pt idx="6">
                  <c:v>574.21</c:v>
                </c:pt>
                <c:pt idx="7">
                  <c:v>573.6</c:v>
                </c:pt>
                <c:pt idx="8">
                  <c:v>582.21</c:v>
                </c:pt>
                <c:pt idx="9">
                  <c:v>604.87</c:v>
                </c:pt>
                <c:pt idx="10">
                  <c:v>597.28</c:v>
                </c:pt>
                <c:pt idx="11">
                  <c:v>630</c:v>
                </c:pt>
                <c:pt idx="12">
                  <c:v>685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191488"/>
        <c:axId val="22628608"/>
      </c:barChart>
      <c:catAx>
        <c:axId val="2219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 vert="horz"/>
          <a:lstStyle/>
          <a:p>
            <a:pPr>
              <a:defRPr sz="1100" b="1"/>
            </a:pPr>
            <a:endParaRPr lang="en-US"/>
          </a:p>
        </c:txPr>
        <c:crossAx val="22628608"/>
        <c:crossesAt val="250"/>
        <c:auto val="1"/>
        <c:lblAlgn val="ctr"/>
        <c:lblOffset val="20"/>
        <c:tickLblSkip val="1"/>
        <c:tickMarkSkip val="1"/>
        <c:noMultiLvlLbl val="0"/>
      </c:catAx>
      <c:valAx>
        <c:axId val="22628608"/>
        <c:scaling>
          <c:orientation val="minMax"/>
          <c:max val="700"/>
          <c:min val="300"/>
        </c:scaling>
        <c:delete val="0"/>
        <c:axPos val="l"/>
        <c:numFmt formatCode="&quot;$&quot;#,##0_);[Red]\(&quot;$&quot;#,##0\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22191488"/>
        <c:crosses val="autoZero"/>
        <c:crossBetween val="between"/>
        <c:majorUnit val="50"/>
        <c:minorUnit val="4"/>
      </c:val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1.510387819873085E-3"/>
          <c:y val="0.15423274555469377"/>
          <c:w val="0.78778118764415583"/>
          <c:h val="0.82366585089026034"/>
        </c:manualLayout>
      </c:layout>
      <c:ofPieChart>
        <c:ofPieType val="bar"/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</c:spPr>
          <c:dPt>
            <c:idx val="1"/>
            <c:bubble3D val="0"/>
            <c:spPr>
              <a:solidFill>
                <a:schemeClr val="accent2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FFFF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rgbClr val="0000FF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13"/>
            <c:bubble3D val="0"/>
            <c:spPr>
              <a:solidFill>
                <a:srgbClr val="FF00FF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14"/>
            <c:bubble3D val="0"/>
            <c:spPr>
              <a:solidFill>
                <a:srgbClr val="00808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15"/>
            <c:bubble3D val="0"/>
            <c:spPr>
              <a:solidFill>
                <a:srgbClr val="0000FF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16"/>
            <c:bubble3D val="0"/>
            <c:spPr>
              <a:solidFill>
                <a:srgbClr val="00CCFF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17"/>
            <c:bubble3D val="0"/>
            <c:spPr>
              <a:solidFill>
                <a:srgbClr val="CCFFFF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18"/>
            <c:bubble3D val="0"/>
            <c:spPr>
              <a:solidFill>
                <a:srgbClr val="CCFFCC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19"/>
            <c:bubble3D val="0"/>
            <c:spPr>
              <a:solidFill>
                <a:srgbClr val="FFFF99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4989461544579671"/>
                  <c:y val="-0.15869100048934642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chemeClr val="bg2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n-US" sz="700" dirty="0" smtClean="0"/>
                      <a:t>L</a:t>
                    </a:r>
                    <a:r>
                      <a:rPr lang="en-US" dirty="0" smtClean="0"/>
                      <a:t>abor/Management, </a:t>
                    </a:r>
                    <a:r>
                      <a:rPr lang="en-US" dirty="0"/>
                      <a:t>17.1%</a:t>
                    </a:r>
                  </a:p>
                </c:rich>
              </c:tx>
              <c:numFmt formatCode="0.0%" sourceLinked="0"/>
              <c:spPr>
                <a:noFill/>
                <a:ln w="25381"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574614252763925"/>
                  <c:y val="-0.11545709328706739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n-US" sz="700" dirty="0"/>
                      <a:t>F</a:t>
                    </a:r>
                    <a:r>
                      <a:rPr lang="en-US" dirty="0"/>
                      <a:t>eed </a:t>
                    </a:r>
                    <a:r>
                      <a:rPr lang="en-US" dirty="0" smtClean="0"/>
                      <a:t>Purchased, 16.0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%" sourceLinked="0"/>
              <c:spPr>
                <a:noFill/>
                <a:ln w="25381"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n-US" sz="700" dirty="0" smtClean="0"/>
                      <a:t>D</a:t>
                    </a:r>
                    <a:r>
                      <a:rPr lang="en-US" dirty="0" smtClean="0"/>
                      <a:t>epreciation, </a:t>
                    </a:r>
                    <a:r>
                      <a:rPr lang="en-US" dirty="0"/>
                      <a:t>15.6%</a:t>
                    </a:r>
                  </a:p>
                </c:rich>
              </c:tx>
              <c:numFmt formatCode="0.0%" sourceLinked="0"/>
              <c:spPr>
                <a:noFill/>
                <a:ln w="25381"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n-US" sz="700" dirty="0"/>
                      <a:t>R</a:t>
                    </a:r>
                    <a:r>
                      <a:rPr lang="en-US" dirty="0"/>
                      <a:t>ep/</a:t>
                    </a:r>
                    <a:r>
                      <a:rPr lang="en-US" dirty="0" err="1"/>
                      <a:t>Maint</a:t>
                    </a:r>
                    <a:r>
                      <a:rPr lang="en-US"/>
                      <a:t>, </a:t>
                    </a:r>
                    <a:r>
                      <a:rPr lang="en-US" smtClean="0"/>
                      <a:t>7.2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%" sourceLinked="0"/>
              <c:spPr>
                <a:noFill/>
                <a:ln w="25381"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700" smtClean="0"/>
                      <a:t>F</a:t>
                    </a:r>
                    <a:r>
                      <a:rPr lang="en-US" smtClean="0"/>
                      <a:t>ertilizer, </a:t>
                    </a:r>
                    <a:r>
                      <a:rPr lang="en-US" dirty="0"/>
                      <a:t>6.5%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315748217805161E-2"/>
                  <c:y val="7.5604413884884147E-2"/>
                </c:manualLayout>
              </c:layout>
              <c:tx>
                <c:rich>
                  <a:bodyPr/>
                  <a:lstStyle/>
                  <a:p>
                    <a:r>
                      <a:rPr lang="en-US" sz="700" dirty="0" smtClean="0"/>
                      <a:t>R</a:t>
                    </a:r>
                    <a:r>
                      <a:rPr lang="en-US" dirty="0" smtClean="0"/>
                      <a:t>ent,</a:t>
                    </a:r>
                    <a:r>
                      <a:rPr lang="en-US" baseline="0" dirty="0" smtClean="0"/>
                      <a:t> </a:t>
                    </a:r>
                  </a:p>
                  <a:p>
                    <a:r>
                      <a:rPr lang="en-US" dirty="0" smtClean="0"/>
                      <a:t>6.2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Fuel, </a:t>
                    </a:r>
                    <a:r>
                      <a:rPr lang="en-US" dirty="0"/>
                      <a:t>5.1%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700" smtClean="0"/>
                      <a:t>I</a:t>
                    </a:r>
                    <a:r>
                      <a:rPr lang="en-US" smtClean="0"/>
                      <a:t>nterest, 5.0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700" smtClean="0"/>
                      <a:t>V</a:t>
                    </a:r>
                    <a:r>
                      <a:rPr lang="en-US" smtClean="0"/>
                      <a:t>et, </a:t>
                    </a:r>
                    <a:r>
                      <a:rPr lang="en-US"/>
                      <a:t>3.6%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700"/>
                      <a:t>C</a:t>
                    </a:r>
                    <a:r>
                      <a:rPr lang="en-US"/>
                      <a:t>ustom </a:t>
                    </a:r>
                    <a:r>
                      <a:rPr lang="en-US" smtClean="0"/>
                      <a:t>Hire, </a:t>
                    </a:r>
                    <a:r>
                      <a:rPr lang="en-US"/>
                      <a:t>2.8%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700" smtClean="0"/>
                      <a:t>S</a:t>
                    </a:r>
                    <a:r>
                      <a:rPr lang="en-US" smtClean="0"/>
                      <a:t>upplies, </a:t>
                    </a:r>
                    <a:r>
                      <a:rPr lang="en-US"/>
                      <a:t>2.7%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700" smtClean="0"/>
                      <a:t>I</a:t>
                    </a:r>
                    <a:r>
                      <a:rPr lang="en-US" smtClean="0"/>
                      <a:t>nsurance, </a:t>
                    </a:r>
                    <a:r>
                      <a:rPr lang="en-US"/>
                      <a:t>2.6%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700" dirty="0"/>
                      <a:t>U</a:t>
                    </a:r>
                    <a:r>
                      <a:rPr lang="en-US" dirty="0"/>
                      <a:t>tilities</a:t>
                    </a:r>
                    <a:r>
                      <a:rPr lang="en-US"/>
                      <a:t>, </a:t>
                    </a:r>
                    <a:r>
                      <a:rPr lang="en-US" smtClean="0"/>
                      <a:t>2.6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700"/>
                      <a:t>P</a:t>
                    </a:r>
                    <a:r>
                      <a:rPr lang="en-US"/>
                      <a:t>roperty </a:t>
                    </a:r>
                    <a:r>
                      <a:rPr lang="en-US" smtClean="0"/>
                      <a:t>Tax, </a:t>
                    </a:r>
                    <a:r>
                      <a:rPr lang="en-US"/>
                      <a:t>2.2%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700"/>
                      <a:t>C</a:t>
                    </a:r>
                    <a:r>
                      <a:rPr lang="en-US"/>
                      <a:t>hemicals</a:t>
                    </a:r>
                    <a:r>
                      <a:rPr lang="en-US" smtClean="0"/>
                      <a:t>, </a:t>
                    </a:r>
                    <a:r>
                      <a:rPr lang="en-US"/>
                      <a:t>1.3%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700"/>
                      <a:t>P</a:t>
                    </a:r>
                    <a:r>
                      <a:rPr lang="en-US"/>
                      <a:t>rofessional </a:t>
                    </a:r>
                    <a:r>
                      <a:rPr lang="en-US" smtClean="0"/>
                      <a:t>Fees, </a:t>
                    </a:r>
                    <a:r>
                      <a:rPr lang="en-US"/>
                      <a:t>1.2%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6"/>
              <c:tx>
                <c:rich>
                  <a:bodyPr/>
                  <a:lstStyle/>
                  <a:p>
                    <a:r>
                      <a:rPr lang="en-US" sz="700" dirty="0"/>
                      <a:t>M</a:t>
                    </a:r>
                    <a:r>
                      <a:rPr lang="en-US" dirty="0"/>
                      <a:t>isc</a:t>
                    </a:r>
                    <a:r>
                      <a:rPr lang="en-US"/>
                      <a:t>, </a:t>
                    </a:r>
                    <a:r>
                      <a:rPr lang="en-US" smtClean="0"/>
                      <a:t>1.1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7"/>
              <c:tx>
                <c:rich>
                  <a:bodyPr/>
                  <a:lstStyle/>
                  <a:p>
                    <a:r>
                      <a:rPr lang="en-US" sz="700"/>
                      <a:t>F</a:t>
                    </a:r>
                    <a:r>
                      <a:rPr lang="en-US"/>
                      <a:t>reight</a:t>
                    </a:r>
                    <a:r>
                      <a:rPr lang="en-US" smtClean="0"/>
                      <a:t>, </a:t>
                    </a:r>
                    <a:r>
                      <a:rPr lang="en-US"/>
                      <a:t>0.6%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sz="700"/>
                      <a:t>S</a:t>
                    </a:r>
                    <a:r>
                      <a:rPr lang="en-US"/>
                      <a:t>eeds</a:t>
                    </a:r>
                    <a:r>
                      <a:rPr lang="en-US" smtClean="0"/>
                      <a:t>, </a:t>
                    </a:r>
                    <a:r>
                      <a:rPr lang="en-US"/>
                      <a:t>0.5%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9"/>
              <c:tx>
                <c:rich>
                  <a:bodyPr/>
                  <a:lstStyle/>
                  <a:p>
                    <a:r>
                      <a:rPr lang="en-US" sz="700" dirty="0"/>
                      <a:t>O</a:t>
                    </a:r>
                    <a:r>
                      <a:rPr lang="en-US" dirty="0"/>
                      <a:t>ther</a:t>
                    </a:r>
                    <a:r>
                      <a:rPr lang="en-US"/>
                      <a:t>, </a:t>
                    </a:r>
                    <a:r>
                      <a:rPr lang="en-US" smtClean="0"/>
                      <a:t>12.1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7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Sheet1!$B$1:$T$1</c:f>
              <c:strCache>
                <c:ptCount val="19"/>
                <c:pt idx="0">
                  <c:v>Labor/Management</c:v>
                </c:pt>
                <c:pt idx="1">
                  <c:v>Feed Purchased</c:v>
                </c:pt>
                <c:pt idx="2">
                  <c:v>Depreciation</c:v>
                </c:pt>
                <c:pt idx="3">
                  <c:v>Rep/Maint</c:v>
                </c:pt>
                <c:pt idx="4">
                  <c:v>Fertilizer</c:v>
                </c:pt>
                <c:pt idx="5">
                  <c:v>Rents</c:v>
                </c:pt>
                <c:pt idx="6">
                  <c:v>Fuel</c:v>
                </c:pt>
                <c:pt idx="7">
                  <c:v>Interest</c:v>
                </c:pt>
                <c:pt idx="8">
                  <c:v>Vet</c:v>
                </c:pt>
                <c:pt idx="9">
                  <c:v>Custom Hire</c:v>
                </c:pt>
                <c:pt idx="10">
                  <c:v>Supplies</c:v>
                </c:pt>
                <c:pt idx="11">
                  <c:v>Insurance</c:v>
                </c:pt>
                <c:pt idx="12">
                  <c:v>Utilities</c:v>
                </c:pt>
                <c:pt idx="13">
                  <c:v>Property Tax</c:v>
                </c:pt>
                <c:pt idx="14">
                  <c:v>Chemicals</c:v>
                </c:pt>
                <c:pt idx="15">
                  <c:v>Professional Fees</c:v>
                </c:pt>
                <c:pt idx="16">
                  <c:v>Misc</c:v>
                </c:pt>
                <c:pt idx="17">
                  <c:v>Freight</c:v>
                </c:pt>
                <c:pt idx="18">
                  <c:v>Seeds</c:v>
                </c:pt>
              </c:strCache>
            </c:strRef>
          </c:cat>
          <c:val>
            <c:numRef>
              <c:f>Sheet1!$B$2:$T$2</c:f>
              <c:numCache>
                <c:formatCode>0</c:formatCode>
                <c:ptCount val="19"/>
                <c:pt idx="0">
                  <c:v>100.36999999999999</c:v>
                </c:pt>
                <c:pt idx="1">
                  <c:v>94.03</c:v>
                </c:pt>
                <c:pt idx="2">
                  <c:v>91.73</c:v>
                </c:pt>
                <c:pt idx="3">
                  <c:v>42.47</c:v>
                </c:pt>
                <c:pt idx="4">
                  <c:v>38.42</c:v>
                </c:pt>
                <c:pt idx="5">
                  <c:v>36.61</c:v>
                </c:pt>
                <c:pt idx="6">
                  <c:v>30</c:v>
                </c:pt>
                <c:pt idx="7">
                  <c:v>29.58</c:v>
                </c:pt>
                <c:pt idx="8">
                  <c:v>21.279999999999987</c:v>
                </c:pt>
                <c:pt idx="9">
                  <c:v>16.489999999999881</c:v>
                </c:pt>
                <c:pt idx="10">
                  <c:v>15.78</c:v>
                </c:pt>
                <c:pt idx="11">
                  <c:v>15.54</c:v>
                </c:pt>
                <c:pt idx="12">
                  <c:v>15.16</c:v>
                </c:pt>
                <c:pt idx="13">
                  <c:v>13.2</c:v>
                </c:pt>
                <c:pt idx="14">
                  <c:v>7.3599999999999985</c:v>
                </c:pt>
                <c:pt idx="15">
                  <c:v>7.22</c:v>
                </c:pt>
                <c:pt idx="16">
                  <c:v>6.57</c:v>
                </c:pt>
                <c:pt idx="17">
                  <c:v>3.4</c:v>
                </c:pt>
                <c:pt idx="18">
                  <c:v>2.96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1"/>
        <c:splitType val="pos"/>
        <c:splitPos val="8"/>
        <c:secondPieSize val="61"/>
        <c:serLines>
          <c:spPr>
            <a:ln w="12690">
              <a:solidFill>
                <a:schemeClr val="tx1"/>
              </a:solidFill>
              <a:prstDash val="solid"/>
            </a:ln>
          </c:spPr>
        </c:serLines>
      </c:ofPie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24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BB7AAECD-8C8D-4E1F-A01D-34312AEBE92E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119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675"/>
            <a:ext cx="2982119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E91C677F-3F2C-449B-8269-67ED8BCBA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95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FEEC575B-0A7E-48CE-84BC-A73CC090B1E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395EED2-58C3-423A-A4A5-E7D5D2103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C47D5-7F14-493C-9443-464629B4BC3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A87B2-F5BE-4ED4-BD30-9FADDA49480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 helps you </a:t>
            </a:r>
          </a:p>
          <a:p>
            <a:endParaRPr lang="en-US" dirty="0" smtClean="0"/>
          </a:p>
          <a:p>
            <a:pPr marL="232902" indent="-232902">
              <a:buAutoNum type="arabicParenR"/>
            </a:pPr>
            <a:r>
              <a:rPr lang="en-US" dirty="0" smtClean="0"/>
              <a:t>Understand this tension</a:t>
            </a:r>
            <a:r>
              <a:rPr lang="en-US" baseline="0" dirty="0" smtClean="0"/>
              <a:t> “admire the problem”</a:t>
            </a:r>
          </a:p>
          <a:p>
            <a:pPr marL="232902" indent="-232902">
              <a:buAutoNum type="arabicParenR"/>
            </a:pPr>
            <a:r>
              <a:rPr lang="en-US" baseline="0" dirty="0" smtClean="0"/>
              <a:t>Identify root causes of complex, chronic problems</a:t>
            </a:r>
          </a:p>
          <a:p>
            <a:pPr marL="232902" indent="-232902">
              <a:buAutoNum type="arabicParenR"/>
            </a:pPr>
            <a:r>
              <a:rPr lang="en-US" baseline="0" dirty="0" smtClean="0"/>
              <a:t>Anticipate unintended consequences of proposed solutions</a:t>
            </a:r>
          </a:p>
          <a:p>
            <a:pPr marL="232902" indent="-232902">
              <a:buAutoNum type="arabicParenR"/>
            </a:pPr>
            <a:r>
              <a:rPr lang="en-US" baseline="0" dirty="0" smtClean="0"/>
              <a:t>Clarify leverage points for sustainable improvement</a:t>
            </a:r>
          </a:p>
          <a:p>
            <a:pPr marL="232902" indent="-232902">
              <a:buAutoNum type="arabicParenR"/>
            </a:pPr>
            <a:r>
              <a:rPr lang="en-US" baseline="0" dirty="0" smtClean="0"/>
              <a:t>Anticipate and prevent difficulties from becoming major problems</a:t>
            </a:r>
            <a:endParaRPr lang="en-US" dirty="0" smtClean="0"/>
          </a:p>
          <a:p>
            <a:pPr marL="232902" indent="-232902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EED2-58C3-423A-A4A5-E7D5D21030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0F9FA-36FA-48E2-A284-580A8B421DD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EED2-58C3-423A-A4A5-E7D5D210300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EED2-58C3-423A-A4A5-E7D5D210300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good question…so good that when in</a:t>
            </a:r>
            <a:r>
              <a:rPr lang="en-US" baseline="0" dirty="0" smtClean="0"/>
              <a:t> the systems thinking class that I teach to KRIRM students, one of the groups last fall tried to answer the focusing question of “Why is it so difficult to cost-effectively manage through drought?”  They used this Iceberg concept to understand the issue and built a map…causal loop diagram showing the complexity of the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EED2-58C3-423A-A4A5-E7D5D210300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696200" cy="2286000"/>
          </a:xfrm>
        </p:spPr>
        <p:txBody>
          <a:bodyPr/>
          <a:lstStyle>
            <a:lvl1pPr marL="0" indent="0" algn="ctr" defTabSz="744538">
              <a:tabLst/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7696200" cy="22098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rgbClr val="7E5100"/>
          </a:solidFill>
          <a:ln w="952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50800" dir="10800000" sx="102000" sy="102000" algn="r" rotWithShape="0">
              <a:srgbClr val="2A1204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609600" cy="67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762000" y="6443990"/>
            <a:ext cx="3124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2A1204"/>
                </a:solidFill>
                <a:latin typeface="Times New Roman" pitchFamily="18" charset="0"/>
                <a:cs typeface="Times New Roman" pitchFamily="18" charset="0"/>
              </a:rPr>
              <a:t>King Ranch</a:t>
            </a:r>
            <a:r>
              <a:rPr lang="en-US" sz="1100" b="1" baseline="30000" dirty="0" smtClean="0">
                <a:solidFill>
                  <a:srgbClr val="2A1204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sz="1100" b="1" dirty="0" smtClean="0">
                <a:solidFill>
                  <a:srgbClr val="2A1204"/>
                </a:solidFill>
                <a:latin typeface="Times New Roman" pitchFamily="18" charset="0"/>
                <a:cs typeface="Times New Roman" pitchFamily="18" charset="0"/>
              </a:rPr>
              <a:t> Institute for</a:t>
            </a:r>
            <a:r>
              <a:rPr lang="en-US" sz="1100" b="1" baseline="0" dirty="0" smtClean="0">
                <a:solidFill>
                  <a:srgbClr val="2A1204"/>
                </a:solidFill>
                <a:latin typeface="Times New Roman" pitchFamily="18" charset="0"/>
                <a:cs typeface="Times New Roman" pitchFamily="18" charset="0"/>
              </a:rPr>
              <a:t> Ranch Management</a:t>
            </a:r>
            <a:endParaRPr lang="en-US" sz="1100" b="1" dirty="0">
              <a:solidFill>
                <a:srgbClr val="2A12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38200" y="6400800"/>
            <a:ext cx="7848600" cy="76200"/>
          </a:xfrm>
          <a:prstGeom prst="rect">
            <a:avLst/>
          </a:prstGeom>
          <a:solidFill>
            <a:srgbClr val="7E5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88900" dir="12600000">
              <a:srgbClr val="2A1204">
                <a:alpha val="9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3200" b="1" cap="small" baseline="0" dirty="0">
                <a:solidFill>
                  <a:srgbClr val="2A1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4000500" algn="ctr"/>
              </a:tabLst>
            </a:pPr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467600" cy="4419600"/>
          </a:xfrm>
        </p:spPr>
        <p:txBody>
          <a:bodyPr/>
          <a:lstStyle>
            <a:lvl1pPr>
              <a:buNone/>
              <a:defRPr b="1"/>
            </a:lvl1pPr>
            <a:lvl2pPr>
              <a:buFont typeface="Wingdings" pitchFamily="2" charset="2"/>
              <a:buChar char="Ø"/>
              <a:defRPr b="1"/>
            </a:lvl2pPr>
            <a:lvl3pPr>
              <a:buFont typeface="Wingdings" pitchFamily="2" charset="2"/>
              <a:buChar char="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1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848600" cy="68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</a:t>
            </a:r>
          </a:p>
        </p:txBody>
      </p:sp>
      <p:sp>
        <p:nvSpPr>
          <p:cNvPr id="10141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84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609600" cy="67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762000" y="6443990"/>
            <a:ext cx="3124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2A1204"/>
                </a:solidFill>
                <a:latin typeface="Times New Roman" pitchFamily="18" charset="0"/>
                <a:cs typeface="Times New Roman" pitchFamily="18" charset="0"/>
              </a:rPr>
              <a:t>King Ranch</a:t>
            </a:r>
            <a:r>
              <a:rPr lang="en-US" sz="1100" b="1" baseline="30000" dirty="0" smtClean="0">
                <a:solidFill>
                  <a:srgbClr val="2A1204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sz="1100" b="1" dirty="0" smtClean="0">
                <a:solidFill>
                  <a:srgbClr val="2A1204"/>
                </a:solidFill>
                <a:latin typeface="Times New Roman" pitchFamily="18" charset="0"/>
                <a:cs typeface="Times New Roman" pitchFamily="18" charset="0"/>
              </a:rPr>
              <a:t> Institute for</a:t>
            </a:r>
            <a:r>
              <a:rPr lang="en-US" sz="1100" b="1" baseline="0" dirty="0" smtClean="0">
                <a:solidFill>
                  <a:srgbClr val="2A1204"/>
                </a:solidFill>
                <a:latin typeface="Times New Roman" pitchFamily="18" charset="0"/>
                <a:cs typeface="Times New Roman" pitchFamily="18" charset="0"/>
              </a:rPr>
              <a:t> Ranch Management</a:t>
            </a:r>
            <a:endParaRPr lang="en-US" sz="1100" b="1" dirty="0">
              <a:solidFill>
                <a:srgbClr val="2A12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57200" y="914400"/>
            <a:ext cx="8229600" cy="152400"/>
          </a:xfrm>
          <a:prstGeom prst="rect">
            <a:avLst/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127000" dir="15960000">
              <a:srgbClr val="2A1204">
                <a:alpha val="9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838200" y="6400800"/>
            <a:ext cx="7848600" cy="76200"/>
          </a:xfrm>
          <a:prstGeom prst="rect">
            <a:avLst/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63500" dir="15960000">
              <a:srgbClr val="2A1204">
                <a:alpha val="9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88900" dir="10800000" sx="102000" sy="102000" algn="r" rotWithShape="0">
              <a:srgbClr val="2A1204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4000500" algn="ctr"/>
        </a:tabLst>
        <a:defRPr sz="3200" b="1" cap="small" baseline="0">
          <a:solidFill>
            <a:srgbClr val="2A120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None/>
        <a:defRPr lang="en-US" sz="2800" b="1" dirty="0" smtClean="0">
          <a:solidFill>
            <a:srgbClr val="2A1204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A1204"/>
        </a:buClr>
        <a:buSzPct val="65000"/>
        <a:buFont typeface="Wingdings" pitchFamily="2" charset="2"/>
        <a:buChar char="Ø"/>
        <a:defRPr lang="en-US" sz="2400" b="1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1204"/>
        </a:buClr>
        <a:buSzPct val="65000"/>
        <a:buFont typeface="Wingdings" pitchFamily="2" charset="2"/>
        <a:buChar char=""/>
        <a:defRPr lang="en-US" sz="2000" b="1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A1204"/>
        </a:buClr>
        <a:buSzPct val="65000"/>
        <a:buFont typeface="Wingdings" pitchFamily="2" charset="2"/>
        <a:buChar char="n"/>
        <a:defRPr lang="en-US" sz="1800" b="1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1204"/>
        </a:buClr>
        <a:buSzPct val="65000"/>
        <a:buFont typeface="Courier New" pitchFamily="49" charset="0"/>
        <a:buChar char="o"/>
        <a:defRPr lang="en-US" sz="1600" b="1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irm.tamuk.edu/" TargetMode="External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image" Target="../media/image4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hyperlink" Target="http://images.google.com/imgres?imgurl=http://mommylife.net/archives/2009/09/29/country-church.jpg&amp;imgrefurl=http://mommylife.net/archives/2009/09/50_state_preamb.html&amp;usg=__r_C3zic3xXz6u8WW22K-v1vksu4=&amp;h=1018&amp;w=702&amp;sz=81&amp;hl=en&amp;start=30&amp;um=1&amp;itbs=1&amp;tbnid=8KRmqzVh9PZWmM:&amp;tbnh=150&amp;tbnw=103&amp;prev=/images?q=country+church&amp;start=21&amp;um=1&amp;hl=en&amp;sa=N&amp;rls=com.microsoft:en-us&amp;ndsp=21&amp;tbs=isch:1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hyperlink" Target="http://www.wallpapers-free.org/r/" TargetMode="External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696200" cy="2286000"/>
          </a:xfrm>
        </p:spPr>
        <p:txBody>
          <a:bodyPr/>
          <a:lstStyle/>
          <a:p>
            <a:r>
              <a:rPr lang="en-US" dirty="0" smtClean="0"/>
              <a:t>A Systems Approach to Ranching</a:t>
            </a:r>
            <a:endParaRPr lang="en-US" sz="4000" dirty="0"/>
          </a:p>
        </p:txBody>
      </p:sp>
      <p:sp>
        <p:nvSpPr>
          <p:cNvPr id="7" name="Subtitle 14"/>
          <p:cNvSpPr>
            <a:spLocks noGrp="1"/>
          </p:cNvSpPr>
          <p:nvPr>
            <p:ph type="subTitle" idx="1"/>
          </p:nvPr>
        </p:nvSpPr>
        <p:spPr>
          <a:xfrm>
            <a:off x="3886200" y="2895600"/>
            <a:ext cx="4495800" cy="2667000"/>
          </a:xfrm>
        </p:spPr>
        <p:txBody>
          <a:bodyPr/>
          <a:lstStyle/>
          <a:p>
            <a:pPr algn="l"/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l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Clay P. Mathis</a:t>
            </a:r>
          </a:p>
          <a:p>
            <a:pPr algn="l"/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King Ranch</a:t>
            </a:r>
            <a:r>
              <a:rPr lang="en-US" sz="16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®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Institute for Ranch</a:t>
            </a:r>
          </a:p>
          <a:p>
            <a:pPr algn="l"/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Management</a:t>
            </a:r>
          </a:p>
          <a:p>
            <a:pPr algn="l"/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l"/>
            <a:r>
              <a:rPr lang="en-US" sz="1100" i="1" dirty="0" smtClean="0">
                <a:effectLst/>
              </a:rPr>
              <a:t>C</a:t>
            </a:r>
            <a:r>
              <a:rPr lang="en-US" sz="1100" i="1" dirty="0">
                <a:effectLst/>
              </a:rPr>
              <a:t>. P. Mathis, K. C. McCuistion, </a:t>
            </a:r>
            <a:r>
              <a:rPr lang="en-US" sz="1100" i="1" dirty="0" smtClean="0">
                <a:effectLst/>
              </a:rPr>
              <a:t>and R</a:t>
            </a:r>
            <a:r>
              <a:rPr lang="en-US" sz="1100" i="1" dirty="0">
                <a:effectLst/>
              </a:rPr>
              <a:t>. D. Rhoades</a:t>
            </a:r>
          </a:p>
          <a:p>
            <a:pPr algn="l"/>
            <a:endPara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2787531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1219200"/>
            <a:ext cx="767663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Flexible </a:t>
            </a:r>
          </a:p>
          <a:p>
            <a:r>
              <a:rPr lang="en-US" sz="3600" i="1" dirty="0" smtClean="0">
                <a:solidFill>
                  <a:schemeClr val="bg1"/>
                </a:solidFill>
              </a:rPr>
              <a:t>	Opportunistic</a:t>
            </a:r>
          </a:p>
          <a:p>
            <a:r>
              <a:rPr lang="en-US" sz="3600" i="1" dirty="0" smtClean="0">
                <a:solidFill>
                  <a:schemeClr val="bg1"/>
                </a:solidFill>
              </a:rPr>
              <a:t>		Clarity of 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6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How do we create a more resilient ranching operation?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 Black" pitchFamily="34" charset="0"/>
              </a:rPr>
              <a:t>A Systems Approach…</a:t>
            </a:r>
          </a:p>
          <a:p>
            <a:pPr lvl="1"/>
            <a:r>
              <a:rPr lang="en-US" dirty="0" smtClean="0">
                <a:latin typeface="Arial Black" pitchFamily="34" charset="0"/>
              </a:rPr>
              <a:t>A mindset or way of thinking</a:t>
            </a:r>
          </a:p>
          <a:p>
            <a:pPr lvl="1"/>
            <a:r>
              <a:rPr lang="en-US" dirty="0" smtClean="0">
                <a:latin typeface="Arial Black" pitchFamily="34" charset="0"/>
              </a:rPr>
              <a:t>Seeing the whole…and how the parts are interconnected</a:t>
            </a:r>
          </a:p>
          <a:p>
            <a:pPr lvl="1"/>
            <a:endParaRPr lang="en-US" dirty="0" smtClean="0">
              <a:latin typeface="Arial Black" pitchFamily="34" charset="0"/>
            </a:endParaRPr>
          </a:p>
          <a:p>
            <a:pPr lvl="1"/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effectLst/>
                <a:latin typeface="Arial Black" pitchFamily="34" charset="0"/>
              </a:rPr>
              <a:t>Find LEVERAGE!</a:t>
            </a:r>
          </a:p>
          <a:p>
            <a:pPr lvl="1"/>
            <a:endParaRPr lang="en-US" dirty="0" smtClean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927" y="3429000"/>
            <a:ext cx="3276600" cy="220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effectLst/>
                <a:latin typeface="Arial Black" pitchFamily="34" charset="0"/>
              </a:rPr>
              <a:t>Characteristics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Arial Black" pitchFamily="34" charset="0"/>
              </a:rPr>
              <a:t>Long lasting and self sustaining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Arial Black" pitchFamily="34" charset="0"/>
              </a:rPr>
              <a:t>Change long term patterns of performance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Arial Black" pitchFamily="34" charset="0"/>
              </a:rPr>
              <a:t>Entrenched mental models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Arial Black" pitchFamily="34" charset="0"/>
              </a:rPr>
              <a:t>Stop or doing something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Arial Black" pitchFamily="34" charset="0"/>
              </a:rPr>
              <a:t>Start or doing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953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Task:  Find a few leverage points that solve problems and/or create greater flexibility!</a:t>
            </a:r>
            <a:endParaRPr lang="en-US" sz="20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821087" y="6520934"/>
            <a:ext cx="117051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i="1" dirty="0" smtClean="0">
                <a:solidFill>
                  <a:srgbClr val="DEBC9A"/>
                </a:solidFill>
                <a:latin typeface="Arial Black" pitchFamily="34" charset="0"/>
              </a:rPr>
              <a:t>Photo by Joann Meeker</a:t>
            </a:r>
            <a:endParaRPr lang="en-US" sz="600" i="1" dirty="0">
              <a:solidFill>
                <a:srgbClr val="DEBC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At The Ranch…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990600"/>
            <a:ext cx="4648200" cy="198120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Income</a:t>
            </a:r>
          </a:p>
          <a:p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Expenses</a:t>
            </a:r>
          </a:p>
          <a:p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Typical Sources of Ranch Revenue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2667000"/>
          </a:xfrm>
        </p:spPr>
        <p:txBody>
          <a:bodyPr/>
          <a:lstStyle/>
          <a:p>
            <a:r>
              <a:rPr lang="en-US" sz="2400" dirty="0" smtClean="0">
                <a:effectLst/>
                <a:latin typeface="Arial Black" pitchFamily="34" charset="0"/>
              </a:rPr>
              <a:t>Livestock</a:t>
            </a:r>
          </a:p>
          <a:p>
            <a:pPr lvl="1"/>
            <a:r>
              <a:rPr lang="en-US" sz="2000" dirty="0" smtClean="0">
                <a:latin typeface="Arial Black" pitchFamily="34" charset="0"/>
              </a:rPr>
              <a:t>Cattle</a:t>
            </a:r>
          </a:p>
          <a:p>
            <a:r>
              <a:rPr lang="en-US" sz="2400" dirty="0" smtClean="0">
                <a:effectLst/>
                <a:latin typeface="Arial Black" pitchFamily="34" charset="0"/>
              </a:rPr>
              <a:t>Wildlife</a:t>
            </a:r>
          </a:p>
          <a:p>
            <a:r>
              <a:rPr lang="en-US" sz="2400" dirty="0" smtClean="0">
                <a:effectLst/>
                <a:latin typeface="Arial Black" pitchFamily="34" charset="0"/>
              </a:rPr>
              <a:t>Minerals</a:t>
            </a:r>
          </a:p>
          <a:p>
            <a:r>
              <a:rPr lang="en-US" sz="2400" dirty="0" smtClean="0">
                <a:effectLst/>
                <a:latin typeface="Arial Black" pitchFamily="34" charset="0"/>
              </a:rPr>
              <a:t>Other?</a:t>
            </a:r>
          </a:p>
          <a:p>
            <a:pPr lvl="1"/>
            <a:endParaRPr lang="en-US" sz="2000" dirty="0">
              <a:latin typeface="Arial Black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1524000"/>
            <a:ext cx="6553200" cy="4002107"/>
            <a:chOff x="838200" y="1524000"/>
            <a:chExt cx="6553200" cy="4002107"/>
          </a:xfrm>
        </p:grpSpPr>
        <p:grpSp>
          <p:nvGrpSpPr>
            <p:cNvPr id="8" name="Group 7"/>
            <p:cNvGrpSpPr/>
            <p:nvPr/>
          </p:nvGrpSpPr>
          <p:grpSpPr>
            <a:xfrm>
              <a:off x="2362200" y="1524000"/>
              <a:ext cx="5029200" cy="2133600"/>
              <a:chOff x="2362200" y="1524000"/>
              <a:chExt cx="5029200" cy="2133600"/>
            </a:xfrm>
          </p:grpSpPr>
          <p:sp>
            <p:nvSpPr>
              <p:cNvPr id="4" name="Right Brace 3"/>
              <p:cNvSpPr/>
              <p:nvPr/>
            </p:nvSpPr>
            <p:spPr bwMode="auto">
              <a:xfrm>
                <a:off x="2362200" y="1524000"/>
                <a:ext cx="533400" cy="2133600"/>
              </a:xfrm>
              <a:prstGeom prst="rightBrace">
                <a:avLst/>
              </a:prstGeom>
              <a:noFill/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505200" y="2514600"/>
                <a:ext cx="388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= Total Ranch Income</a:t>
                </a:r>
                <a:endPara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38200" y="4572000"/>
              <a:ext cx="4572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Know the trade-offs to find BALANCE!</a:t>
              </a:r>
              <a:endPara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10" name="Picture 9" descr="IMG_26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0" y="3886200"/>
            <a:ext cx="2471351" cy="2286000"/>
          </a:xfrm>
          <a:prstGeom prst="rect">
            <a:avLst/>
          </a:prstGeom>
          <a:ln>
            <a:solidFill>
              <a:srgbClr val="482E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 smtClean="0"/>
              <a:t>Cow/Calf Expenses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54402"/>
              </p:ext>
            </p:extLst>
          </p:nvPr>
        </p:nvGraphicFramePr>
        <p:xfrm>
          <a:off x="846138" y="1295400"/>
          <a:ext cx="7154862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400800" y="6096000"/>
            <a:ext cx="2089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 smtClean="0"/>
              <a:t>Source:  Stan </a:t>
            </a:r>
            <a:r>
              <a:rPr lang="en-US" sz="1100" b="1" dirty="0" err="1" smtClean="0"/>
              <a:t>Bevers</a:t>
            </a:r>
            <a:r>
              <a:rPr lang="en-US" sz="1100" b="1" dirty="0" smtClean="0"/>
              <a:t>, TAMU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1524000" y="1676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Arial Black" pitchFamily="34" charset="0"/>
              </a:rPr>
              <a:t>SW SPA Database - 2000 to 2012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550918" y="3253289"/>
            <a:ext cx="210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$/Cow Exposed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dirty="0" smtClean="0"/>
              <a:t>Southwest SPA Results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Expense </a:t>
            </a:r>
            <a:r>
              <a:rPr lang="en-US" sz="2400" dirty="0" smtClean="0"/>
              <a:t>Breakdown per Female </a:t>
            </a:r>
            <a:endParaRPr lang="en-US" sz="2400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44934"/>
              </p:ext>
            </p:extLst>
          </p:nvPr>
        </p:nvGraphicFramePr>
        <p:xfrm>
          <a:off x="457200" y="1066800"/>
          <a:ext cx="6052088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31483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 pitchFamily="34" charset="0"/>
              </a:rPr>
              <a:t>Average Total Cost per </a:t>
            </a:r>
            <a:r>
              <a:rPr lang="en-US" sz="1200" b="1" dirty="0" smtClean="0">
                <a:solidFill>
                  <a:srgbClr val="000000"/>
                </a:solidFill>
                <a:latin typeface="Arial Black" pitchFamily="34" charset="0"/>
              </a:rPr>
              <a:t>Cow </a:t>
            </a:r>
            <a:r>
              <a:rPr lang="en-US" sz="1200" b="1" dirty="0">
                <a:solidFill>
                  <a:srgbClr val="000000"/>
                </a:solidFill>
                <a:latin typeface="Arial Black" pitchFamily="34" charset="0"/>
              </a:rPr>
              <a:t>= $</a:t>
            </a:r>
            <a:r>
              <a:rPr lang="en-US" sz="1200" b="1" dirty="0" smtClean="0">
                <a:solidFill>
                  <a:srgbClr val="000000"/>
                </a:solidFill>
                <a:latin typeface="Arial Black" pitchFamily="34" charset="0"/>
              </a:rPr>
              <a:t>588</a:t>
            </a:r>
          </a:p>
          <a:p>
            <a:pPr algn="ctr" eaLnBrk="0" hangingPunct="0">
              <a:defRPr/>
            </a:pPr>
            <a:r>
              <a:rPr lang="en-US" sz="1000" b="1" dirty="0" smtClean="0"/>
              <a:t>Average of 78 herds, 2006-2012</a:t>
            </a:r>
          </a:p>
          <a:p>
            <a:pPr algn="ctr" eaLnBrk="0" hangingPunct="0">
              <a:defRPr/>
            </a:pPr>
            <a:endParaRPr lang="en-US" sz="12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5867400"/>
            <a:ext cx="174278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latin typeface="+mn-lt"/>
              </a:rPr>
              <a:t>Source:  Stan </a:t>
            </a:r>
            <a:r>
              <a:rPr lang="en-US" sz="900" b="1" dirty="0" err="1"/>
              <a:t>Bevers</a:t>
            </a:r>
            <a:r>
              <a:rPr lang="en-US" sz="900" b="1" dirty="0" smtClean="0">
                <a:latin typeface="+mn-lt"/>
              </a:rPr>
              <a:t>, TAMU</a:t>
            </a:r>
            <a:endParaRPr lang="en-US" sz="9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219200"/>
            <a:ext cx="2590800" cy="17526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482E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</a:pPr>
            <a:r>
              <a:rPr lang="en-US" sz="2000" b="1" dirty="0" smtClean="0">
                <a:solidFill>
                  <a:srgbClr val="2A1204"/>
                </a:solidFill>
                <a:latin typeface="Arial Black" pitchFamily="34" charset="0"/>
              </a:rPr>
              <a:t>The Big Three: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Labor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Feed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Depreciation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</a:pPr>
            <a:endParaRPr lang="en-US" sz="2000" b="1" dirty="0" smtClean="0">
              <a:solidFill>
                <a:srgbClr val="2A120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2838" y="2983424"/>
            <a:ext cx="364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*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Risk in Florida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467600" cy="1828800"/>
          </a:xfrm>
        </p:spPr>
        <p:txBody>
          <a:bodyPr/>
          <a:lstStyle/>
          <a:p>
            <a:r>
              <a:rPr lang="en-US" sz="2000" dirty="0" smtClean="0">
                <a:effectLst/>
                <a:latin typeface="Arial Black" pitchFamily="34" charset="0"/>
              </a:rPr>
              <a:t>What do we know about risk to ranching in Florida?</a:t>
            </a:r>
          </a:p>
          <a:p>
            <a:pPr lvl="1"/>
            <a:r>
              <a:rPr lang="en-US" sz="1600" dirty="0" smtClean="0">
                <a:effectLst/>
                <a:latin typeface="Arial Black" pitchFamily="34" charset="0"/>
              </a:rPr>
              <a:t>Energy cost - Fertilizer </a:t>
            </a:r>
            <a:r>
              <a:rPr lang="en-US" sz="1600" dirty="0">
                <a:effectLst/>
                <a:latin typeface="Arial Black" pitchFamily="34" charset="0"/>
              </a:rPr>
              <a:t>and freight </a:t>
            </a:r>
            <a:endParaRPr lang="en-US" sz="1600" dirty="0" smtClean="0">
              <a:effectLst/>
              <a:latin typeface="Arial Black" pitchFamily="34" charset="0"/>
            </a:endParaRPr>
          </a:p>
          <a:p>
            <a:pPr lvl="1"/>
            <a:r>
              <a:rPr lang="en-US" sz="1600" dirty="0" smtClean="0">
                <a:effectLst/>
                <a:latin typeface="Arial Black" pitchFamily="34" charset="0"/>
              </a:rPr>
              <a:t>Regulatory creep = increasing cost </a:t>
            </a:r>
          </a:p>
          <a:p>
            <a:pPr lvl="1"/>
            <a:r>
              <a:rPr lang="en-US" sz="1600" dirty="0" smtClean="0">
                <a:effectLst/>
                <a:latin typeface="Arial Black" pitchFamily="34" charset="0"/>
              </a:rPr>
              <a:t>Availability </a:t>
            </a:r>
            <a:r>
              <a:rPr lang="en-US" sz="1600" dirty="0">
                <a:effectLst/>
                <a:latin typeface="Arial Black" pitchFamily="34" charset="0"/>
              </a:rPr>
              <a:t>of water for Ag </a:t>
            </a:r>
            <a:r>
              <a:rPr lang="en-US" sz="1600" dirty="0" smtClean="0">
                <a:effectLst/>
                <a:latin typeface="Arial Black" pitchFamily="34" charset="0"/>
              </a:rPr>
              <a:t>use</a:t>
            </a:r>
          </a:p>
          <a:p>
            <a:pPr lvl="1"/>
            <a:r>
              <a:rPr lang="en-US" sz="1600" dirty="0" smtClean="0">
                <a:effectLst/>
                <a:latin typeface="Arial Black" pitchFamily="34" charset="0"/>
              </a:rPr>
              <a:t>Qualified labor</a:t>
            </a:r>
            <a:endParaRPr lang="en-US" sz="1600" dirty="0">
              <a:effectLst/>
              <a:latin typeface="Arial Black" pitchFamily="34" charset="0"/>
            </a:endParaRPr>
          </a:p>
          <a:p>
            <a:endParaRPr lang="en-US" sz="2000" dirty="0" smtClean="0">
              <a:effectLst/>
              <a:latin typeface="Arial Black" pitchFamily="34" charset="0"/>
            </a:endParaRPr>
          </a:p>
          <a:p>
            <a:endParaRPr lang="en-US" sz="2000" dirty="0" smtClean="0">
              <a:effectLst/>
              <a:latin typeface="Arial Black" pitchFamily="34" charset="0"/>
            </a:endParaRPr>
          </a:p>
          <a:p>
            <a:endParaRPr lang="en-US" sz="2000" dirty="0">
              <a:effectLst/>
              <a:latin typeface="Arial Black" pitchFamily="34" charset="0"/>
            </a:endParaRPr>
          </a:p>
          <a:p>
            <a:r>
              <a:rPr lang="en-US" sz="2400" dirty="0" smtClean="0">
                <a:effectLst/>
                <a:latin typeface="Arial Black" pitchFamily="34" charset="0"/>
              </a:rPr>
              <a:t>Must design a ranching system to </a:t>
            </a:r>
            <a:r>
              <a:rPr lang="en-US" sz="2400" u="sng" dirty="0" smtClean="0">
                <a:effectLst/>
                <a:latin typeface="Arial Black" pitchFamily="34" charset="0"/>
              </a:rPr>
              <a:t>reduce</a:t>
            </a:r>
            <a:r>
              <a:rPr lang="en-US" sz="2400" dirty="0" smtClean="0">
                <a:effectLst/>
                <a:latin typeface="Arial Black" pitchFamily="34" charset="0"/>
              </a:rPr>
              <a:t> exposure risk inherent to your operation!!</a:t>
            </a:r>
          </a:p>
          <a:p>
            <a:pPr lvl="1"/>
            <a:r>
              <a:rPr lang="en-US" sz="4000" dirty="0" smtClean="0">
                <a:latin typeface="Arial Black" pitchFamily="34" charset="0"/>
              </a:rPr>
              <a:t>HOW?</a:t>
            </a:r>
            <a:endParaRPr lang="en-US" sz="4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Arial Black" pitchFamily="34" charset="0"/>
              </a:rPr>
              <a:t>Flexible to protect the core business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Arial Black" pitchFamily="34" charset="0"/>
              </a:rPr>
              <a:t>Enterprise diverse to spread risk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Managed for the good of the whole ranch, </a:t>
            </a:r>
            <a:r>
              <a:rPr lang="en-US" u="sng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not to maximize the pieces</a:t>
            </a:r>
            <a:endParaRPr lang="en-US" u="sng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450140"/>
            <a:ext cx="64008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82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A1204"/>
                </a:solidFill>
                <a:latin typeface="Arial Black" pitchFamily="34" charset="0"/>
              </a:rPr>
              <a:t>There is no “best” mix of enterprises or practices for ranching!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Barriers to Success?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effectLst/>
                <a:latin typeface="Arial Black" pitchFamily="34" charset="0"/>
              </a:rPr>
              <a:t>What’s your Problem/Challenge?</a:t>
            </a:r>
          </a:p>
          <a:p>
            <a:pPr lvl="3"/>
            <a:r>
              <a:rPr lang="en-US" sz="3400" dirty="0" smtClean="0">
                <a:effectLst/>
                <a:latin typeface="Arial Black" pitchFamily="34" charset="0"/>
              </a:rPr>
              <a:t>…are the solutions simple?</a:t>
            </a:r>
          </a:p>
          <a:p>
            <a:endParaRPr lang="en-US" sz="4400" dirty="0" smtClean="0">
              <a:effectLst/>
              <a:latin typeface="Arial Black" pitchFamily="34" charset="0"/>
            </a:endParaRPr>
          </a:p>
          <a:p>
            <a:r>
              <a:rPr lang="en-US" sz="3200" dirty="0" smtClean="0">
                <a:effectLst/>
                <a:latin typeface="Arial Black" pitchFamily="34" charset="0"/>
              </a:rPr>
              <a:t>Systems Project -</a:t>
            </a:r>
            <a:endParaRPr lang="en-US" sz="3200" dirty="0">
              <a:effectLst/>
              <a:latin typeface="Arial Black" pitchFamily="34" charset="0"/>
            </a:endParaRPr>
          </a:p>
        </p:txBody>
      </p:sp>
      <p:pic>
        <p:nvPicPr>
          <p:cNvPr id="4" name="Picture 2" descr="C:\Users\kucpm001\AppData\Local\Microsoft\Windows\Temporary Internet Files\Content.Outlook\OMF9N5KZ\P12601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034409"/>
            <a:ext cx="2895600" cy="221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the Problem First!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447800"/>
            <a:ext cx="5715000" cy="4114800"/>
          </a:xfrm>
        </p:spPr>
        <p:txBody>
          <a:bodyPr/>
          <a:lstStyle/>
          <a:p>
            <a:pPr marL="0" indent="0" algn="ctr"/>
            <a:r>
              <a:rPr lang="en-US" sz="4000" dirty="0" smtClean="0">
                <a:effectLst/>
                <a:latin typeface="Arial Black" pitchFamily="34" charset="0"/>
              </a:rPr>
              <a:t>“We don’t need better solutions, we need better thinking about problems”</a:t>
            </a:r>
          </a:p>
          <a:p>
            <a:pPr>
              <a:tabLst>
                <a:tab pos="5946775" algn="r"/>
              </a:tabLst>
            </a:pPr>
            <a:r>
              <a:rPr lang="en-US" sz="16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		</a:t>
            </a:r>
          </a:p>
          <a:p>
            <a:pPr>
              <a:tabLst>
                <a:tab pos="5946775" algn="r"/>
              </a:tabLst>
            </a:pPr>
            <a:endParaRPr lang="en-US" sz="1600" i="1" dirty="0" smtClean="0">
              <a:solidFill>
                <a:srgbClr val="000000"/>
              </a:solidFill>
              <a:effectLst/>
              <a:latin typeface="Arial Black" pitchFamily="34" charset="0"/>
            </a:endParaRPr>
          </a:p>
          <a:p>
            <a:pPr algn="r">
              <a:tabLst>
                <a:tab pos="5946775" algn="r"/>
              </a:tabLst>
            </a:pPr>
            <a:r>
              <a:rPr lang="en-US" sz="16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		</a:t>
            </a:r>
            <a:r>
              <a:rPr lang="en-US" sz="12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Russell L. </a:t>
            </a:r>
            <a:r>
              <a:rPr lang="en-US" sz="1200" i="1" dirty="0" err="1" smtClean="0">
                <a:solidFill>
                  <a:srgbClr val="000000"/>
                </a:solidFill>
                <a:effectLst/>
                <a:latin typeface="Arial Black" pitchFamily="34" charset="0"/>
              </a:rPr>
              <a:t>Ackoff</a:t>
            </a:r>
            <a:r>
              <a:rPr lang="en-US" sz="12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, PhD</a:t>
            </a:r>
          </a:p>
          <a:p>
            <a:pPr algn="r">
              <a:tabLst>
                <a:tab pos="5946775" algn="r"/>
              </a:tabLst>
            </a:pPr>
            <a:r>
              <a:rPr lang="en-US" sz="12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	</a:t>
            </a:r>
            <a:r>
              <a:rPr lang="en-US" sz="1200" i="1" dirty="0">
                <a:solidFill>
                  <a:srgbClr val="000000"/>
                </a:solidFill>
                <a:effectLst/>
                <a:latin typeface="Arial Black" pitchFamily="34" charset="0"/>
              </a:rPr>
              <a:t>	</a:t>
            </a:r>
            <a:r>
              <a:rPr lang="en-US" sz="1100" i="1" dirty="0">
                <a:solidFill>
                  <a:srgbClr val="000000"/>
                </a:solidFill>
                <a:effectLst/>
                <a:latin typeface="Arial Black" pitchFamily="34" charset="0"/>
              </a:rPr>
              <a:t>Anheuser-Busch Professor </a:t>
            </a:r>
            <a:r>
              <a:rPr lang="en-US" sz="11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Emeritus</a:t>
            </a:r>
          </a:p>
          <a:p>
            <a:pPr algn="r">
              <a:tabLst>
                <a:tab pos="5946775" algn="r"/>
              </a:tabLst>
            </a:pPr>
            <a:r>
              <a:rPr lang="en-US" sz="11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 </a:t>
            </a:r>
            <a:r>
              <a:rPr lang="en-US" sz="1100" i="1" dirty="0">
                <a:solidFill>
                  <a:srgbClr val="000000"/>
                </a:solidFill>
                <a:effectLst/>
                <a:latin typeface="Arial Black" pitchFamily="34" charset="0"/>
              </a:rPr>
              <a:t>of </a:t>
            </a:r>
            <a:r>
              <a:rPr lang="en-US" sz="11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Management/Systems Science </a:t>
            </a:r>
          </a:p>
          <a:p>
            <a:pPr algn="r">
              <a:tabLst>
                <a:tab pos="5946775" algn="r"/>
              </a:tabLst>
            </a:pPr>
            <a:r>
              <a:rPr lang="en-US" sz="11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Wharton School, Univ. of Pennsylvania</a:t>
            </a:r>
            <a:endParaRPr lang="en-US" sz="1100" i="1" dirty="0">
              <a:solidFill>
                <a:srgbClr val="000000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AutoShape 2" descr="data:image/jpeg;base64,/9j/4AAQSkZJRgABAQAAAQABAAD/2wCEAAkGBhAQEBQSEBQQFBQUEhUVFBAUEBQUDxASFBAVFRQVFhUXHCYfFxkjGRQUHy8gJCcpLCwsFR4xNTAqNSYrLCkBCQoKDgwOGg8PGikkHBwqKSkpLCwsKSksLCwpLCwsKSwpLCksLCwpKSksKSkpLCkpKSwsLCkpLCkpKSwpLCksKf/AABEIAR8ArwMBIgACEQEDEQH/xAAcAAABBAMBAAAAAAAAAAAAAAADAQIEBQAGBwj/xABDEAABAwEFBQUGAgcHBQEAAAABAAIDEQQFEiExBkFRYXEHEyKBkRQyUqGxwXLwI0KCkqKy0QgzU2Kj0vEkY3Sz4UP/xAAaAQADAQEBAQAAAAAAAAAAAAAAAQIDBAUG/8QAJxEAAgICAgIBBAIDAAAAAAAAAAECEQMhEjEEQVETInHwFDIzQuH/2gAMAwEAAhEDEQA/AKJrUdjE1jVIjYvnmz30PijUuNqZGFIYFhJm0UEjYpUbEGNONtAyAqsWm+jQsImJ5tLG768gqk2lztT5aJWqfp/IcvgtDenwt9UM3hId49FEaiNR9NILD+2SfF8gkNsk+I+gTAlS4odi+2y/F/CESO3ScR6IBRGI4oVkxl5O3tHkjsvBh1BH0UCiwhHBCstBI12hCHLEqtwT221431HAqXjfopSCzRqJLGpTbex2uX0TJW8EK12PTKyWNRJGKylaokrFtFklKxqkMCC1Fa5dTOZEhiJ3oCi95wSgqePyVz+CQZCf6JzUJhRmooLCNRWoTUZoUNFWFaiNCY0IzGrOQ0xWtTsCKxiJ3Sg0IbmojGoj4kWOJMAWFNIUlzEFzU0SR3FDcivQXKkiLBOTBMW6E9Nyc8oL1fGwsP7UHa5H5IMijvTBORzCnh8FKXyVwcihBYEVq6qOWx7URqY0IjUqGmPYERqYERqRSYVqMxAajsUSRZIjClxMUaJWFnbVYyLiHhhT3SMGVamtKDMoMlp8WBtMveJ+gISzThgAa0GuhoK1HNdWHxOa5T6OfL5HF1EI6PkQOO9EZDnSuXFRrPa25mQ1NNAcxnqprbS1xa0UGdPz1XasGKqpHI8uT5MNkrTidyyS5nUrUcv/AKrBg3gDWg5neiwzNrmfXQ57lf8AHxfBH1snyanaoHMNHChUN63a8bvZIMweo3dCtQvCxuidQ6HR240P1XDm8d43a6OzFmU9PsgPKE4oj0F6ySN7BSFAcivQnJiIrQiNCwNRAFsc6FATmhYAnAJFIcnhNATwpoY4FGYUABOaVNFJk6BylT23u2ZHxOqG8sve8lWtmpnyUQuMj3PcaMDRh4uHIJwxcpb6CU+KLyxxhjBmSeJzqTz4oU73V1oOH53osNGxgnM4K0pSgJyy4nioD5qu89Pzou6TrRhijbsNA+hzHyz9VaNB94cAeYcN6jwRaZK2ssA5KFI0cUw8F5AZlvWnGgNR1UwxxyZtNKADnTX7oYsgyPqldZRr8+fFbqRhLGvRIa2RoyzA3KLaoGysNcwfWp4I7JXNHEcDuHVNdK0Opp06K7T0YuLiaLaoixxadQaa1UV6vdpLIGvxDfr6ZKievNnDjJo7oT5RsCQhuCKUxyzKsGGJwanhqcGrUyG4U4NTgEtEhiAJ4CUNTw1FDG4UoaiAJJZ2sFSaa060yUspbI9qmaGSAObiDTlUYtOCW7GimR1A8WuulFpgxZl2J2Iu8NaAGtARXnn5K+u2H2YOez3Tk4Z5VyDs8uvJdMFxJyx2kXE9vz31IIpzBy+idZG4nVG4ceWaqe9NCTT85K6uZwIFNaqXs0SpF9YBUU/NVaWVo/PFVcbQ0Vz+qtbE/FvTRLJozFEbDlRBonB62ToxaMljFPsqu21APz/DUK1e7JVduFR1qPUJOWw7WyJfbccQO8N8wtVcFtFqGKAGpB0y1OS1p7VnnW0Th6ZHcEMhGc1MIXPRuKAnAJQlCokQBOosATgEBZgCckShArMUK8RXCOf2KnUUO1jxx83JMqD2aphcaNFMqF53gVrTqagK4s8xIDa1FakHQ5UNeVPqq2Rha455PAqODmEg+SNYpPECeld+eq1fR0NW9k2ON7SYzWgHhLssUZFQcW8jRLBegs7gHOYMJqPHrVXlkhinaWSCrR4W8iKOeR50Hko9s2Ms9RQEBwID9f8Agppr2ZtMNY9orPKDhniFNfGKCu8klXtltUjG1ycMNQ9ubXDcQRlvWg23s9MbKtcHjOgIoKk5iqbdFmks73DH3YAFC0nWmWhpUnLNaNL0ZxcvZ1yzW0OoKjIAnz0+hR4Z2ObiFKFazM51ns0j5feMZxSgtBe8s4t37hl5KuufayzyBsfeFrqZB1HA0/zM+4ClNjfE3skEKqtbhUDn5ptitmIVBDgTqDUfJZLR0nQfMlNK2ZypKyPe7sEYaK1IzVA4Kxva0439B5V3qvKjK7kTjVRAOahEI7kMhZGwgCUBYEoQQKAlokTkxGBLRIklmaxpe9zWsaKueTQNA/Om9AWPDa5BVdvt8TZIwZYQQ7fKzLrmtJvjaS13hIYbK2QR7omVxPG50rh9NApey2xeGcPnLXGM1wDNmPm7Q0XV/GpXNmCzvl9qLAuqQN4BxeZyCJd8FXHloltMZbNJX/Edrvyr91Ju6MlrqcViz0U77LS7nBrfep4jUUrQE1+uS2uxwh7cyCD+6ac/6LTLukaTRwp8iVaPmjgGJkkzHEZNYQ4PP4HZeaSKcdE69bNha6hOEGlC6o/IVDcN2ySW0SSD9ECcLCKCoGXXjVPsLJrfGXyzEYKubC0BrfCfCX097StFsuyTnS0e/XWtBp9laTsza1v0B237tr7PDRzRI2V0mDQsYwYQRwxEZrSLZsRNhD7PIyQfrD+7e0nR7SNaLo18CN1rs+P33mWMfhLKn6IRuRzKGB1BU1B4cMlTk4sxULVM1fZq3zhzrPMSSymB5aQ8t3muuqu7Va5I6EOqHPDSK5mtfdPBEtd3Mc7vXYhIB7wNKf1VY9mN+ZJDQMR4uJBA5UpXLip5eyZRSJBTXJxKY5YgmCchlEKYQgsYE8Kst20VkgNJJmA/C3xv9G6KntPaJZ2/3Uc0nN1I2/crSOKcukYyyRj2zbEpGVTkOJyHqVzm2doNrflG2KEcQMb/AFd/RUFst80xrLJI/wDE409NFtHxZf7OjGXkx9HTLftjYoagyd44fqQjGf3vdHqtC2i2nmtjs/BE01ZEDpwc4/rO5nTcqcBODV1Y8MYbXZzzyylr0de7NrKx11YmAY+9mZI4DxVBDhU/hcFLslkDKinRVHYra6x22EnTupmt354o3kfwLZ5o6PSyovEzT73r38ldS+vq0K6uex0a0fFX5alQb/stJ2u+ID1arm6ZKzBnBooOozXC+z1obREnsndvpmTub9zyTmWAmpJqTliI0rw4KVe7ZTLJ3TW1GWIkgNaGgjLMnOuSoDfE1mJNojkDT/8AqykkfqNEJfBfIiWqyz2YudE8hpBGA5gg7q7uq2LY7aKjcOQ3YT048k67J4LYw929juIafFTm3UKfd2ysDRXCDi31OXGoVLRLkBv69YpIYsLnB3tbO7e2o7ugIdR3QlW/t9pY2ru7lb8QBbJ5gZfJVO1tn8MLWAANkJaBuwsqpFmttWAZZip5cUntjSXGwVutTnAnJvhNMyQRXOooFHsY8AO85k8Sd5T7fPijNBSjSBzqdUyy+43oFD7OeTsMU1xS1TCVJCGFNKcUiko4m0cEqUNSr2jxxAEpCUJJNCmAjR9FiWiyiANv7Jbd3d6RMqAJ2SQmu8ubiZ/E0LqFuhwvI4FcJu23Os80U7dYpGSDj4HAn5Ar0HeFnDpBJHnHPGyRnDPP+VzVGRaNcT2attFGSxrhq14I6b1BNuDJWSxOaCGnG1wNCBppvzW13ndWJhy3LRrXYyx2E+R+i4JR2epino3m6pS4F7i13eAuFGmjXAeJvHShUeCHu5HNydG/c4VwnpoWqFsvezW+CTLM1HA0oHK/7iJ48TWkDe2ocDTeRyUJG5S2nY6yudjLXwPI/vYJMIPWijs2bns1XWa1yyhrSTA8F9QM6B9fCTxW1Wa7GADA57m/C7xDPciWiRkTCHUAOXhyAzprxzVtshsqLPZDN3ZfWjY3HTMOflT0qqfadzoomxWZhJkeA54HuRD3zXiaAK3mvSOCJznvDY2NJe8CgAro3i47uZXLR2hz+2PnLawvIBs1fdjaKMwnc8CprvJKeOEpbXoxzZVCl8m92936M9AjRe6OgUO1XnDLA10TmuD8JbxodajceKmtGQ6fZYPsXpClMJTimOSEIUhKxISkUcYWJFi9k8cWia8VoOfyCdVJUV8sv+UwFKxLRYAgDF3LsovcWy7e4ef0ticGjiYJK4D5Zt/YXDVs/ZttGLDeMUjzSKT9BNwEchADj+F2E+RR2NOj0G+w1b5LTNoNnia0C6XFZ8lEtl1hw0WE8dnTDLRxZ7SymLDiBoCcg4fi3HqpDL1czV7m/wCUggUyrpkt4vrZWMtc55a1oBL3PIbG1u/ETkB1XHrXtXDZpnR2fvbTA13hc4hrOYjJGLBXSqx+k2dS8iK7Ol3VtEZC1sbXSSHJrAMyQK69FX7e3tNd4hNqjDhMH4WMIOAtoS0k5VzBqE3s224u584ZI2Wzzv8ADGZHNdAanNrXgDC4/wCbhqth7cLgFouwzCuOyvEo5scQ2QU35EHyWsMCr7jDJ5Tb+3o4dtDtPLbCA4BkbTVsQNanTE936zvoqdKkWyVKkcspOTtm69nNqa/vYHAEtpKw7wCcLx0rQ+a3pcu2Cmw3gwfGyRp5+DEPm1dRK4fIVT/J24HcPwIUxyeUwrnNhqanFMKkZxpJVZVYvaPIETiK5JifVMBpJbrmOO8dU9Jr0+qyqAHLKbkiyqAPTPZPtP7ddseM1lg/Qy8SWAYHebMPzW2zz0GQxH5Urnn9l547GNpvZLxETzSK1DuzXRsozid55t8wvR1EwOJduN0W84JzI+SyVAMDRSOCQe69zR74d8RrQ1G9cngIOvlzXr+0WRkjCx4Ba4EEHQgrzf2qbIMu21juf7uYF7G72EHxDpVK6GlZE7P7qZaL0s0Lx4XmTFzw2d5+oXfxdzo4HWa0EywPjdH3mZcxjmkFr+LaaO3LgnZ3eAivWxSPyBm7vIVzmjdEP4nNXpxNrdhfo8e3rdb7LPLZ5Peikcw8DhORHEEYT5qKQug9suzns1tdIB4Jf0rTxqaSCvEGnkVz5QNotdjXUvCzni8j1Y4Lq9VyLZyTDbbO7hKPoV0o3tyqFw+U0pL8Hb40W4uvksSUwlRW3k2mYIRBaWnQrls6XFoLVDcUheml6CTjqWqaFi9o8kVITU0HU9EqZKKUI3fMb0AGWJAaio3pUgMWUSJwTAVjiDVpLSDVrhq1wNWkedCvV2xW0YvCwwWnLE9lJAKeGVvhkFN3iB8iF5QC6x2CbS93PLYnnwyjvYgd0rRSQDq2h/ZTA7ovPHbnazJebGg5MiwjkcXi+a9DO0Xnftfs+C8ydWyMDxxGIDEB+0Cleyo/mjUrutohlhl/wpopDzDJWuP0XrOKQOaHNIIIBBBqCDmCD0Xj+0ZfY8V33sOv91ou8wvJLrLJ3YJ17pzcUYryFW+SYSv32TO2HZz2q7nSNFZLPWVuWZZSkjf3c/JebAN3z4r2XNGHNLSKgggjiCKELybthcRsNvns+5khwHjG7Nh9DTySYvRCuZv/AFEZ+El3owrdLLL4QHcNVokEmF7TXQj0OR+q3WuQ6Lh8qNtHf4sqTJznprZKb1EZaNxTsYOi4nE7uRL753EpTanDeoBnLUx1pqjiwtGhNKchNKI0r2jwhywpEqYhkZwmm46deCMhvYCKfkJY31yOo1580gHVSrOSxMDFMui9H2WeK0R+/FI17eeE5t8xUeahpQmB7Aui847VBFPEaslja9p5OFfUaLjvbbYayseBmx2H9mQZfOqs+wLaXHBLYXnxQnvYh/2ZD4gPwv8A5+SmdslhxNb/ANyNzf22+Jh9fqplrZcNumcKk4fmq6P2EXr3V4SQHS0Q5Z5d5Ea0/dcfRc61z5eqtdkbz9mt1lnqKR2hmInTA8928+TXk+SsKvr9/wCnq1cS/tA3BR8FsaPerE/qBVp9K+i7a0rU+1K5harrnbSrmASN6sz+lVLJj2eX3aLcLHNiiY4b2D1pQrTm/RbNcL6wAVzaXNI4VNQufyFcUzp8Z/c0TnFRp5S0VCluZVQ7fEcC49HYLDb2u98uaeNKhSfZ8XuOY7zoVSNJAqWvpxw1CUTDc4DzoUnFlKvZrLSigoDCiNK9Q8gKEqYCnBMBQkkFPENR8xvCVKgQ5rgRUJaoDThNNx/hKMkBlUqRKmBfbEbRG77fBaP1Wuwy84ZKNf6ZHyXce1sB1iZI0g0eCHDeCKghecAuxXdtB7bs25rzWWyObG/PMtbnG7zYQOoKUuioOpI5RI4VJHE+WZTDmKDfUdDTVJPk4jmfqmtJBVrof7+D1jshevtVgs05pWSBjnU0DsIDh+8CrC3wh8T2HRzHA+bSFovYbePeXUI8v0E8sYp8Jd3rT/qEeS3y1Poxx4Nd/KUiapnkG8bJ3U8jPhc4ejqKfsx70vDCyvCuI5qBetp7yeR/Fx+pU3Z51DIeIZ9SVhk/obY/8hel6Ba5PAeieZVHtAJBABJPBcfE7uRb3DPihFd2RUuawQv95jTzpRalHPPZsg5ueeAjJTItqZB78debSoWN9xG5rpmkA5nqnAodc0oK9VnkhgngoIKMEhjqrCmgrFQDqAihWRO3HUfMJAscOGo0P2QAVYmtfUV9RwKcUhGVV7srfhs5mhcf0dqhMTxubIDiheejqjo4qhSBAIlSZudXcT9AmNGaY6QkknfT1onA701pFt3+9o67/Z9vGk9rg3OjjlHVrjG7+Yei6jtjeHc2OV+/CWjq7L7rhfYrbsF8Rgmglhlj/EQ0PaOtWrpXbRefdWJjfjnb5hrCShkrs87E5nqfqVdbO2JsjZCa5OaBT8Ko2n7n1WzbKMpA4/FKf4RRc+d1DRvgSc9k1t2sHH1SsgwGrCaqS8oblw22d/FIo73kJfUjd6FRGyq+tNnDxn6qtku3kt8clRjkTuzUic04IZKc0ruPOCNRWuQQUQBIYQOSoRStegAqyqbVKqARzqGvrzRcSZRDYcJwnTcfsgQYlZVNWEoAI1yUuQmlLiQWt69+jY9gJwy9bE7cLSwfvVafquh/2hrfQ2aIf5nnp7q5dsmf+vsn/lQ/+wLb+3i8O8vTuxpFCxvmSXH6oYvdnPCcvRbfs7HSyx88TvVxWmyafnyW9WWLu2Mb8LGjzpmuXyHpI6PG/s2GcmOKUuSVXHR2tg3JpT3JhCYrOdrKLEq9U8kVjkZqjojHpAGITS1PxJaJDBAogcmlqagAwKyRlQhtcitNVQgcch0Oo+acSklirpqkjkrrqgY9pSgZphTickIDY+zmDvL3sTdR7Q0nowF32Q9v7x9ovS1ybu/cB0Z4R9FY9kjsF49+4VFnstpmNdGlsJA+ZWnunL3Oe7VxLj1cST9UmF3sfZm4pWA6Y218jUrZ5b8YHECrjWlBzWpxipoKVKm2dzoq4fE7TEBWnTmscis0hNx0ja+/8knfqvs1ocR4gQeJRTKseJ0cyUJUvehRe9Sd4jgNTNHCdVIsBXacIqwCiQrKoAI1yIyQIGNZiQBLqkLUASojZgkMxw+yVrlhkbx+RSGRvH5FABQ5NkirmNUzvBx+SQTBNCHsdXXXgnIT5AcwaHosZMN6TGbhsxJ3N2XpaBkXRw2RvGs0uJ5B/CwrU26LYLZe8Dbnhs0byZZLZLPO3A4YA2MRxNxUo7ecuK1syigQwHsYTWgPOmqkQTkHhTXoksE7G4sRIrpStdEsAjeSHPw654Sa8NAs3vs0cVxTT2Xt22d84OCuWtdAppuWdR7g2igjZgfRpH6wa6j+tArQbV2X/E/gf/tXK3NPo6IqDV2V77qnGoUYxv5K7ftRZN0n+nJ/tVHa73gxnC+oOdcL8vKiuDk+0ElFdM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AQEBQSEBQQFBQUEhUVFBAUEBQUDxASFBAVFRQVFhUXHCYfFxkjGRQUHy8gJCcpLCwsFR4xNTAqNSYrLCkBCQoKDgwOGg8PGikkHBwqKSkpLCwsKSksLCwpLCwsKSwpLCksLCwpKSksKSkpLCkpKSwsLCkpLCkpKSwpLCksKf/AABEIAR8ArwMBIgACEQEDEQH/xAAcAAABBAMBAAAAAAAAAAAAAAADAQIEBQAGBwj/xABDEAABAwEFBQUGAgcHBQEAAAABAAIDEQQFEiExBkFRYXEHEyKBkRQyUqGxwXLwI0KCkqKy0QgzU2Kj0vEkY3Sz4UP/xAAaAQADAQEBAQAAAAAAAAAAAAAAAQIDBAUG/8QAJxEAAgICAgIBBAIDAAAAAAAAAAECEQMhEjEEQVETInHwFDIzQuH/2gAMAwEAAhEDEQA/AKJrUdjE1jVIjYvnmz30PijUuNqZGFIYFhJm0UEjYpUbEGNONtAyAqsWm+jQsImJ5tLG768gqk2lztT5aJWqfp/IcvgtDenwt9UM3hId49FEaiNR9NILD+2SfF8gkNsk+I+gTAlS4odi+2y/F/CESO3ScR6IBRGI4oVkxl5O3tHkjsvBh1BH0UCiwhHBCstBI12hCHLEqtwT221431HAqXjfopSCzRqJLGpTbex2uX0TJW8EK12PTKyWNRJGKylaokrFtFklKxqkMCC1Fa5dTOZEhiJ3oCi95wSgqePyVz+CQZCf6JzUJhRmooLCNRWoTUZoUNFWFaiNCY0IzGrOQ0xWtTsCKxiJ3Sg0IbmojGoj4kWOJMAWFNIUlzEFzU0SR3FDcivQXKkiLBOTBMW6E9Nyc8oL1fGwsP7UHa5H5IMijvTBORzCnh8FKXyVwcihBYEVq6qOWx7URqY0IjUqGmPYERqYERqRSYVqMxAajsUSRZIjClxMUaJWFnbVYyLiHhhT3SMGVamtKDMoMlp8WBtMveJ+gISzThgAa0GuhoK1HNdWHxOa5T6OfL5HF1EI6PkQOO9EZDnSuXFRrPa25mQ1NNAcxnqprbS1xa0UGdPz1XasGKqpHI8uT5MNkrTidyyS5nUrUcv/AKrBg3gDWg5neiwzNrmfXQ57lf8AHxfBH1snyanaoHMNHChUN63a8bvZIMweo3dCtQvCxuidQ6HR240P1XDm8d43a6OzFmU9PsgPKE4oj0F6ySN7BSFAcivQnJiIrQiNCwNRAFsc6FATmhYAnAJFIcnhNATwpoY4FGYUABOaVNFJk6BylT23u2ZHxOqG8sve8lWtmpnyUQuMj3PcaMDRh4uHIJwxcpb6CU+KLyxxhjBmSeJzqTz4oU73V1oOH53osNGxgnM4K0pSgJyy4nioD5qu89Pzou6TrRhijbsNA+hzHyz9VaNB94cAeYcN6jwRaZK2ssA5KFI0cUw8F5AZlvWnGgNR1UwxxyZtNKADnTX7oYsgyPqldZRr8+fFbqRhLGvRIa2RoyzA3KLaoGysNcwfWp4I7JXNHEcDuHVNdK0Opp06K7T0YuLiaLaoixxadQaa1UV6vdpLIGvxDfr6ZKievNnDjJo7oT5RsCQhuCKUxyzKsGGJwanhqcGrUyG4U4NTgEtEhiAJ4CUNTw1FDG4UoaiAJJZ2sFSaa060yUspbI9qmaGSAObiDTlUYtOCW7GimR1A8WuulFpgxZl2J2Iu8NaAGtARXnn5K+u2H2YOez3Tk4Z5VyDs8uvJdMFxJyx2kXE9vz31IIpzBy+idZG4nVG4ceWaqe9NCTT85K6uZwIFNaqXs0SpF9YBUU/NVaWVo/PFVcbQ0Vz+qtbE/FvTRLJozFEbDlRBonB62ToxaMljFPsqu21APz/DUK1e7JVduFR1qPUJOWw7WyJfbccQO8N8wtVcFtFqGKAGpB0y1OS1p7VnnW0Th6ZHcEMhGc1MIXPRuKAnAJQlCokQBOosATgEBZgCckShArMUK8RXCOf2KnUUO1jxx83JMqD2aphcaNFMqF53gVrTqagK4s8xIDa1FakHQ5UNeVPqq2Rha455PAqODmEg+SNYpPECeld+eq1fR0NW9k2ON7SYzWgHhLssUZFQcW8jRLBegs7gHOYMJqPHrVXlkhinaWSCrR4W8iKOeR50Hko9s2Ms9RQEBwID9f8Agppr2ZtMNY9orPKDhniFNfGKCu8klXtltUjG1ycMNQ9ubXDcQRlvWg23s9MbKtcHjOgIoKk5iqbdFmks73DH3YAFC0nWmWhpUnLNaNL0ZxcvZ1yzW0OoKjIAnz0+hR4Z2ObiFKFazM51ns0j5feMZxSgtBe8s4t37hl5KuufayzyBsfeFrqZB1HA0/zM+4ClNjfE3skEKqtbhUDn5ptitmIVBDgTqDUfJZLR0nQfMlNK2ZypKyPe7sEYaK1IzVA4Kxva0439B5V3qvKjK7kTjVRAOahEI7kMhZGwgCUBYEoQQKAlokTkxGBLRIklmaxpe9zWsaKueTQNA/Om9AWPDa5BVdvt8TZIwZYQQ7fKzLrmtJvjaS13hIYbK2QR7omVxPG50rh9NApey2xeGcPnLXGM1wDNmPm7Q0XV/GpXNmCzvl9qLAuqQN4BxeZyCJd8FXHloltMZbNJX/Edrvyr91Ju6MlrqcViz0U77LS7nBrfep4jUUrQE1+uS2uxwh7cyCD+6ac/6LTLukaTRwp8iVaPmjgGJkkzHEZNYQ4PP4HZeaSKcdE69bNha6hOEGlC6o/IVDcN2ySW0SSD9ECcLCKCoGXXjVPsLJrfGXyzEYKubC0BrfCfCX097StFsuyTnS0e/XWtBp9laTsza1v0B237tr7PDRzRI2V0mDQsYwYQRwxEZrSLZsRNhD7PIyQfrD+7e0nR7SNaLo18CN1rs+P33mWMfhLKn6IRuRzKGB1BU1B4cMlTk4sxULVM1fZq3zhzrPMSSymB5aQ8t3muuqu7Va5I6EOqHPDSK5mtfdPBEtd3Mc7vXYhIB7wNKf1VY9mN+ZJDQMR4uJBA5UpXLip5eyZRSJBTXJxKY5YgmCchlEKYQgsYE8Kst20VkgNJJmA/C3xv9G6KntPaJZ2/3Uc0nN1I2/crSOKcukYyyRj2zbEpGVTkOJyHqVzm2doNrflG2KEcQMb/AFd/RUFst80xrLJI/wDE409NFtHxZf7OjGXkx9HTLftjYoagyd44fqQjGf3vdHqtC2i2nmtjs/BE01ZEDpwc4/rO5nTcqcBODV1Y8MYbXZzzyylr0de7NrKx11YmAY+9mZI4DxVBDhU/hcFLslkDKinRVHYra6x22EnTupmt354o3kfwLZ5o6PSyovEzT73r38ldS+vq0K6uex0a0fFX5alQb/stJ2u+ID1arm6ZKzBnBooOozXC+z1obREnsndvpmTub9zyTmWAmpJqTliI0rw4KVe7ZTLJ3TW1GWIkgNaGgjLMnOuSoDfE1mJNojkDT/8AqykkfqNEJfBfIiWqyz2YudE8hpBGA5gg7q7uq2LY7aKjcOQ3YT048k67J4LYw929juIafFTm3UKfd2ysDRXCDi31OXGoVLRLkBv69YpIYsLnB3tbO7e2o7ugIdR3QlW/t9pY2ru7lb8QBbJ5gZfJVO1tn8MLWAANkJaBuwsqpFmttWAZZip5cUntjSXGwVutTnAnJvhNMyQRXOooFHsY8AO85k8Sd5T7fPijNBSjSBzqdUyy+43oFD7OeTsMU1xS1TCVJCGFNKcUiko4m0cEqUNSr2jxxAEpCUJJNCmAjR9FiWiyiANv7Jbd3d6RMqAJ2SQmu8ubiZ/E0LqFuhwvI4FcJu23Os80U7dYpGSDj4HAn5Ar0HeFnDpBJHnHPGyRnDPP+VzVGRaNcT2attFGSxrhq14I6b1BNuDJWSxOaCGnG1wNCBppvzW13ndWJhy3LRrXYyx2E+R+i4JR2epino3m6pS4F7i13eAuFGmjXAeJvHShUeCHu5HNydG/c4VwnpoWqFsvezW+CTLM1HA0oHK/7iJ48TWkDe2ocDTeRyUJG5S2nY6yudjLXwPI/vYJMIPWijs2bns1XWa1yyhrSTA8F9QM6B9fCTxW1Wa7GADA57m/C7xDPciWiRkTCHUAOXhyAzprxzVtshsqLPZDN3ZfWjY3HTMOflT0qqfadzoomxWZhJkeA54HuRD3zXiaAK3mvSOCJznvDY2NJe8CgAro3i47uZXLR2hz+2PnLawvIBs1fdjaKMwnc8CprvJKeOEpbXoxzZVCl8m92936M9AjRe6OgUO1XnDLA10TmuD8JbxodajceKmtGQ6fZYPsXpClMJTimOSEIUhKxISkUcYWJFi9k8cWia8VoOfyCdVJUV8sv+UwFKxLRYAgDF3LsovcWy7e4ef0ticGjiYJK4D5Zt/YXDVs/ZttGLDeMUjzSKT9BNwEchADj+F2E+RR2NOj0G+w1b5LTNoNnia0C6XFZ8lEtl1hw0WE8dnTDLRxZ7SymLDiBoCcg4fi3HqpDL1czV7m/wCUggUyrpkt4vrZWMtc55a1oBL3PIbG1u/ETkB1XHrXtXDZpnR2fvbTA13hc4hrOYjJGLBXSqx+k2dS8iK7Ol3VtEZC1sbXSSHJrAMyQK69FX7e3tNd4hNqjDhMH4WMIOAtoS0k5VzBqE3s224u584ZI2Wzzv8ADGZHNdAanNrXgDC4/wCbhqth7cLgFouwzCuOyvEo5scQ2QU35EHyWsMCr7jDJ5Tb+3o4dtDtPLbCA4BkbTVsQNanTE936zvoqdKkWyVKkcspOTtm69nNqa/vYHAEtpKw7wCcLx0rQ+a3pcu2Cmw3gwfGyRp5+DEPm1dRK4fIVT/J24HcPwIUxyeUwrnNhqanFMKkZxpJVZVYvaPIETiK5JifVMBpJbrmOO8dU9Jr0+qyqAHLKbkiyqAPTPZPtP7ddseM1lg/Qy8SWAYHebMPzW2zz0GQxH5Urnn9l547GNpvZLxETzSK1DuzXRsozid55t8wvR1EwOJduN0W84JzI+SyVAMDRSOCQe69zR74d8RrQ1G9cngIOvlzXr+0WRkjCx4Ba4EEHQgrzf2qbIMu21juf7uYF7G72EHxDpVK6GlZE7P7qZaL0s0Lx4XmTFzw2d5+oXfxdzo4HWa0EywPjdH3mZcxjmkFr+LaaO3LgnZ3eAivWxSPyBm7vIVzmjdEP4nNXpxNrdhfo8e3rdb7LPLZ5Peikcw8DhORHEEYT5qKQug9suzns1tdIB4Jf0rTxqaSCvEGnkVz5QNotdjXUvCzni8j1Y4Lq9VyLZyTDbbO7hKPoV0o3tyqFw+U0pL8Hb40W4uvksSUwlRW3k2mYIRBaWnQrls6XFoLVDcUheml6CTjqWqaFi9o8kVITU0HU9EqZKKUI3fMb0AGWJAaio3pUgMWUSJwTAVjiDVpLSDVrhq1wNWkedCvV2xW0YvCwwWnLE9lJAKeGVvhkFN3iB8iF5QC6x2CbS93PLYnnwyjvYgd0rRSQDq2h/ZTA7ovPHbnazJebGg5MiwjkcXi+a9DO0Xnftfs+C8ydWyMDxxGIDEB+0Cleyo/mjUrutohlhl/wpopDzDJWuP0XrOKQOaHNIIIBBBqCDmCD0Xj+0ZfY8V33sOv91ou8wvJLrLJ3YJ17pzcUYryFW+SYSv32TO2HZz2q7nSNFZLPWVuWZZSkjf3c/JebAN3z4r2XNGHNLSKgggjiCKELybthcRsNvns+5khwHjG7Nh9DTySYvRCuZv/AFEZ+El3owrdLLL4QHcNVokEmF7TXQj0OR+q3WuQ6Lh8qNtHf4sqTJznprZKb1EZaNxTsYOi4nE7uRL753EpTanDeoBnLUx1pqjiwtGhNKchNKI0r2jwhywpEqYhkZwmm46deCMhvYCKfkJY31yOo1580gHVSrOSxMDFMui9H2WeK0R+/FI17eeE5t8xUeahpQmB7Aui847VBFPEaslja9p5OFfUaLjvbbYayseBmx2H9mQZfOqs+wLaXHBLYXnxQnvYh/2ZD4gPwv8A5+SmdslhxNb/ANyNzf22+Jh9fqplrZcNumcKk4fmq6P2EXr3V4SQHS0Q5Z5d5Ea0/dcfRc61z5eqtdkbz9mt1lnqKR2hmInTA8928+TXk+SsKvr9/wCnq1cS/tA3BR8FsaPerE/qBVp9K+i7a0rU+1K5harrnbSrmASN6sz+lVLJj2eX3aLcLHNiiY4b2D1pQrTm/RbNcL6wAVzaXNI4VNQufyFcUzp8Z/c0TnFRp5S0VCluZVQ7fEcC49HYLDb2u98uaeNKhSfZ8XuOY7zoVSNJAqWvpxw1CUTDc4DzoUnFlKvZrLSigoDCiNK9Q8gKEqYCnBMBQkkFPENR8xvCVKgQ5rgRUJaoDThNNx/hKMkBlUqRKmBfbEbRG77fBaP1Wuwy84ZKNf6ZHyXce1sB1iZI0g0eCHDeCKghecAuxXdtB7bs25rzWWyObG/PMtbnG7zYQOoKUuioOpI5RI4VJHE+WZTDmKDfUdDTVJPk4jmfqmtJBVrof7+D1jshevtVgs05pWSBjnU0DsIDh+8CrC3wh8T2HRzHA+bSFovYbePeXUI8v0E8sYp8Jd3rT/qEeS3y1Poxx4Nd/KUiapnkG8bJ3U8jPhc4ejqKfsx70vDCyvCuI5qBetp7yeR/Fx+pU3Z51DIeIZ9SVhk/obY/8hel6Ba5PAeieZVHtAJBABJPBcfE7uRb3DPihFd2RUuawQv95jTzpRalHPPZsg5ueeAjJTItqZB78debSoWN9xG5rpmkA5nqnAodc0oK9VnkhgngoIKMEhjqrCmgrFQDqAihWRO3HUfMJAscOGo0P2QAVYmtfUV9RwKcUhGVV7srfhs5mhcf0dqhMTxubIDiheejqjo4qhSBAIlSZudXcT9AmNGaY6QkknfT1onA701pFt3+9o67/Z9vGk9rg3OjjlHVrjG7+Yei6jtjeHc2OV+/CWjq7L7rhfYrbsF8Rgmglhlj/EQ0PaOtWrpXbRefdWJjfjnb5hrCShkrs87E5nqfqVdbO2JsjZCa5OaBT8Ko2n7n1WzbKMpA4/FKf4RRc+d1DRvgSc9k1t2sHH1SsgwGrCaqS8oblw22d/FIo73kJfUjd6FRGyq+tNnDxn6qtku3kt8clRjkTuzUic04IZKc0ruPOCNRWuQQUQBIYQOSoRStegAqyqbVKqARzqGvrzRcSZRDYcJwnTcfsgQYlZVNWEoAI1yUuQmlLiQWt69+jY9gJwy9bE7cLSwfvVafquh/2hrfQ2aIf5nnp7q5dsmf+vsn/lQ/+wLb+3i8O8vTuxpFCxvmSXH6oYvdnPCcvRbfs7HSyx88TvVxWmyafnyW9WWLu2Mb8LGjzpmuXyHpI6PG/s2GcmOKUuSVXHR2tg3JpT3JhCYrOdrKLEq9U8kVjkZqjojHpAGITS1PxJaJDBAogcmlqagAwKyRlQhtcitNVQgcch0Oo+acSklirpqkjkrrqgY9pSgZphTickIDY+zmDvL3sTdR7Q0nowF32Q9v7x9ovS1ybu/cB0Z4R9FY9kjsF49+4VFnstpmNdGlsJA+ZWnunL3Oe7VxLj1cST9UmF3sfZm4pWA6Y218jUrZ5b8YHECrjWlBzWpxipoKVKm2dzoq4fE7TEBWnTmscis0hNx0ja+/8knfqvs1ocR4gQeJRTKseJ0cyUJUvehRe9Sd4jgNTNHCdVIsBXacIqwCiQrKoAI1yIyQIGNZiQBLqkLUASojZgkMxw+yVrlhkbx+RSGRvH5FABQ5NkirmNUzvBx+SQTBNCHsdXXXgnIT5AcwaHosZMN6TGbhsxJ3N2XpaBkXRw2RvGs0uJ5B/CwrU26LYLZe8Dbnhs0byZZLZLPO3A4YA2MRxNxUo7ecuK1syigQwHsYTWgPOmqkQTkHhTXoksE7G4sRIrpStdEsAjeSHPw654Sa8NAs3vs0cVxTT2Xt22d84OCuWtdAppuWdR7g2igjZgfRpH6wa6j+tArQbV2X/E/gf/tXK3NPo6IqDV2V77qnGoUYxv5K7ftRZN0n+nJ/tVHa73gxnC+oOdcL8vKiuDk+0ElFdM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837308"/>
            <a:ext cx="1981200" cy="324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0" algn="ctr"/>
              </a:tabLst>
              <a:defRPr/>
            </a:pPr>
            <a:r>
              <a:rPr kumimoji="0" lang="en-US" sz="2800" b="1" i="0" u="none" strike="noStrike" kern="0" cap="small" spc="0" normalizeH="0" baseline="0" noProof="0" dirty="0" smtClean="0">
                <a:ln>
                  <a:noFill/>
                </a:ln>
                <a:solidFill>
                  <a:srgbClr val="2A1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Identifying and Bridging The Gap</a:t>
            </a:r>
            <a:endParaRPr kumimoji="0" lang="en-US" sz="2800" b="1" i="0" u="none" strike="noStrike" kern="0" cap="small" spc="0" normalizeH="0" baseline="0" noProof="0" dirty="0">
              <a:ln>
                <a:noFill/>
              </a:ln>
              <a:solidFill>
                <a:srgbClr val="2A1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400" y="1295400"/>
            <a:ext cx="3930405" cy="4419600"/>
            <a:chOff x="533400" y="1295400"/>
            <a:chExt cx="3234430" cy="4419600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533400" y="1981200"/>
              <a:ext cx="1630380" cy="0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rgbClr val="002D7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" name="Group 17"/>
            <p:cNvGrpSpPr/>
            <p:nvPr/>
          </p:nvGrpSpPr>
          <p:grpSpPr>
            <a:xfrm>
              <a:off x="533400" y="1295400"/>
              <a:ext cx="3234430" cy="4419600"/>
              <a:chOff x="533400" y="1295400"/>
              <a:chExt cx="3234430" cy="4419600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533400" y="5105400"/>
                <a:ext cx="1567673" cy="0"/>
              </a:xfrm>
              <a:prstGeom prst="line">
                <a:avLst/>
              </a:prstGeom>
              <a:solidFill>
                <a:schemeClr val="accent1"/>
              </a:solidFill>
              <a:ln w="73025" cap="flat" cmpd="sng" algn="ctr">
                <a:solidFill>
                  <a:srgbClr val="002D7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TextBox 18"/>
              <p:cNvSpPr txBox="1"/>
              <p:nvPr/>
            </p:nvSpPr>
            <p:spPr>
              <a:xfrm>
                <a:off x="533400" y="1295400"/>
                <a:ext cx="206659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205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Desired</a:t>
                </a:r>
                <a:endParaRPr lang="en-US" sz="4000" b="1" dirty="0">
                  <a:solidFill>
                    <a:srgbClr val="00205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9600" y="5007114"/>
                <a:ext cx="1752403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205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Actual</a:t>
                </a:r>
                <a:endParaRPr lang="en-US" sz="4000" b="1" dirty="0">
                  <a:solidFill>
                    <a:srgbClr val="00205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1447800" y="2057400"/>
                <a:ext cx="0" cy="2971800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2D7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2" name="TextBox 21"/>
              <p:cNvSpPr txBox="1"/>
              <p:nvPr/>
            </p:nvSpPr>
            <p:spPr>
              <a:xfrm>
                <a:off x="1600200" y="3276600"/>
                <a:ext cx="216763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64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Gap/Tension</a:t>
                </a:r>
                <a:endParaRPr lang="en-US" sz="1400" b="1" dirty="0">
                  <a:solidFill>
                    <a:srgbClr val="6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4572000" y="1371600"/>
            <a:ext cx="3657600" cy="846386"/>
          </a:xfrm>
          <a:prstGeom prst="rect">
            <a:avLst/>
          </a:prstGeom>
          <a:solidFill>
            <a:schemeClr val="bg2"/>
          </a:solidFill>
          <a:ln>
            <a:solidFill>
              <a:srgbClr val="482E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A1204"/>
                </a:solidFill>
                <a:latin typeface="Arial Black" pitchFamily="34" charset="0"/>
              </a:rPr>
              <a:t>What Management </a:t>
            </a:r>
            <a:r>
              <a:rPr lang="en-US" u="sng" dirty="0" smtClean="0">
                <a:solidFill>
                  <a:srgbClr val="2A1204"/>
                </a:solidFill>
                <a:latin typeface="Arial Black" pitchFamily="34" charset="0"/>
              </a:rPr>
              <a:t>Wants</a:t>
            </a:r>
          </a:p>
          <a:p>
            <a:endParaRPr lang="en-US" sz="900" u="sng" dirty="0" smtClean="0">
              <a:solidFill>
                <a:srgbClr val="2A1204"/>
              </a:solidFill>
              <a:latin typeface="Arial Black" pitchFamily="34" charset="0"/>
            </a:endParaRPr>
          </a:p>
          <a:p>
            <a:pPr lvl="1" indent="-230188">
              <a:buClr>
                <a:srgbClr val="2A1204"/>
              </a:buClr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Maximized, long-term profit from multiple ranch enterprises</a:t>
            </a:r>
            <a:endParaRPr lang="en-US" u="sng" dirty="0">
              <a:solidFill>
                <a:srgbClr val="2A1204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4960202"/>
            <a:ext cx="3657600" cy="1015663"/>
          </a:xfrm>
          <a:prstGeom prst="rect">
            <a:avLst/>
          </a:prstGeom>
          <a:solidFill>
            <a:schemeClr val="bg2"/>
          </a:solidFill>
          <a:ln>
            <a:solidFill>
              <a:srgbClr val="482E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A1204"/>
                </a:solidFill>
                <a:latin typeface="Arial Black" pitchFamily="34" charset="0"/>
              </a:rPr>
              <a:t>What Management </a:t>
            </a:r>
            <a:r>
              <a:rPr lang="en-US" u="sng" dirty="0" smtClean="0">
                <a:solidFill>
                  <a:srgbClr val="2A1204"/>
                </a:solidFill>
                <a:latin typeface="Arial Black" pitchFamily="34" charset="0"/>
              </a:rPr>
              <a:t>Has</a:t>
            </a:r>
          </a:p>
          <a:p>
            <a:endParaRPr lang="en-US" sz="900" u="sng" dirty="0" smtClean="0">
              <a:solidFill>
                <a:srgbClr val="2A1204"/>
              </a:solidFill>
              <a:latin typeface="Arial Black" pitchFamily="34" charset="0"/>
            </a:endParaRPr>
          </a:p>
          <a:p>
            <a:pPr lvl="1" indent="-230188">
              <a:buClr>
                <a:srgbClr val="2A1204"/>
              </a:buClr>
              <a:buFont typeface="Wingdings" pitchFamily="2" charset="2"/>
              <a:buChar char="Ø"/>
            </a:pPr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Multiple enterprises but profit is not maximized because of conflict among profit centers</a:t>
            </a:r>
            <a:endParaRPr lang="en-US" u="sng" dirty="0" smtClean="0">
              <a:solidFill>
                <a:srgbClr val="2A1204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581562"/>
            <a:ext cx="2962275" cy="197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nhishandscounseling.org/iceberg%20photo%20with%20underwater%20exten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762000"/>
            <a:ext cx="5247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Iceberg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Concept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1600200" y="1447800"/>
            <a:ext cx="5181600" cy="4572000"/>
            <a:chOff x="3657600" y="381000"/>
            <a:chExt cx="5181600" cy="6096000"/>
          </a:xfrm>
          <a:solidFill>
            <a:schemeClr val="bg2"/>
          </a:solidFill>
        </p:grpSpPr>
        <p:sp>
          <p:nvSpPr>
            <p:cNvPr id="2" name="Isosceles Triangle 1"/>
            <p:cNvSpPr/>
            <p:nvPr/>
          </p:nvSpPr>
          <p:spPr bwMode="auto">
            <a:xfrm>
              <a:off x="3657600" y="381000"/>
              <a:ext cx="5181600" cy="6096000"/>
            </a:xfrm>
            <a:prstGeom prst="triangl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1193800"/>
              <a:ext cx="8968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 Black" pitchFamily="34" charset="0"/>
                </a:rPr>
                <a:t>Event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7619" y="1905000"/>
              <a:ext cx="1265410" cy="12311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Arial Black" pitchFamily="34" charset="0"/>
                </a:rPr>
                <a:t>Trends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Arial Black" pitchFamily="34" charset="0"/>
                </a:rPr>
                <a:t>and 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Arial Black" pitchFamily="34" charset="0"/>
                </a:rPr>
                <a:t>Patterns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05400" y="4546600"/>
              <a:ext cx="2271840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Arial Black" pitchFamily="34" charset="0"/>
                </a:rPr>
                <a:t>Structures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3581400" y="251460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971800" y="3581400"/>
            <a:ext cx="243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81000" y="1992868"/>
            <a:ext cx="265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A1204"/>
                </a:solidFill>
                <a:latin typeface="Arial Black" pitchFamily="34" charset="0"/>
              </a:rPr>
              <a:t>What </a:t>
            </a:r>
            <a:r>
              <a:rPr lang="en-US" b="1" i="1" u="sng" dirty="0" smtClean="0">
                <a:solidFill>
                  <a:srgbClr val="2A1204"/>
                </a:solidFill>
                <a:latin typeface="Arial Black" pitchFamily="34" charset="0"/>
              </a:rPr>
              <a:t>is</a:t>
            </a:r>
            <a:r>
              <a:rPr lang="en-US" b="1" dirty="0" smtClean="0">
                <a:solidFill>
                  <a:srgbClr val="2A1204"/>
                </a:solidFill>
                <a:latin typeface="Arial Black" pitchFamily="34" charset="0"/>
              </a:rPr>
              <a:t> happening?</a:t>
            </a:r>
            <a:endParaRPr lang="en-US" b="1" dirty="0">
              <a:solidFill>
                <a:srgbClr val="2A1204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743200"/>
            <a:ext cx="2124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A1204"/>
                </a:solidFill>
                <a:latin typeface="Arial Black" pitchFamily="34" charset="0"/>
              </a:rPr>
              <a:t>What </a:t>
            </a:r>
            <a:r>
              <a:rPr lang="en-US" b="1" i="1" u="sng" dirty="0" smtClean="0">
                <a:solidFill>
                  <a:srgbClr val="2A1204"/>
                </a:solidFill>
                <a:latin typeface="Arial Black" pitchFamily="34" charset="0"/>
              </a:rPr>
              <a:t>has</a:t>
            </a:r>
            <a:r>
              <a:rPr lang="en-US" b="1" i="1" dirty="0" smtClean="0">
                <a:solidFill>
                  <a:srgbClr val="2A1204"/>
                </a:solidFill>
                <a:latin typeface="Arial Black" pitchFamily="34" charset="0"/>
              </a:rPr>
              <a:t> been </a:t>
            </a:r>
          </a:p>
          <a:p>
            <a:r>
              <a:rPr lang="en-US" b="1" dirty="0" smtClean="0">
                <a:solidFill>
                  <a:srgbClr val="2A1204"/>
                </a:solidFill>
                <a:latin typeface="Arial Black" pitchFamily="34" charset="0"/>
              </a:rPr>
              <a:t>happening?</a:t>
            </a:r>
            <a:endParaRPr lang="en-US" b="1" dirty="0">
              <a:solidFill>
                <a:srgbClr val="2A1204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736068"/>
            <a:ext cx="85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A1204"/>
                </a:solidFill>
                <a:latin typeface="Arial Black" pitchFamily="34" charset="0"/>
              </a:rPr>
              <a:t>Why?</a:t>
            </a:r>
            <a:endParaRPr lang="en-US" b="1" dirty="0">
              <a:solidFill>
                <a:srgbClr val="2A1204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04800"/>
            <a:ext cx="382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small" dirty="0" smtClean="0">
                <a:solidFill>
                  <a:srgbClr val="2A1204"/>
                </a:solidFill>
                <a:latin typeface="Arial Black" pitchFamily="34" charset="0"/>
              </a:rPr>
              <a:t>Iceberg Concept</a:t>
            </a:r>
            <a:endParaRPr lang="en-US" sz="3200" b="1" cap="small" dirty="0">
              <a:solidFill>
                <a:srgbClr val="2A1204"/>
              </a:solidFill>
              <a:latin typeface="Arial Black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2200" y="2286000"/>
            <a:ext cx="1425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Learning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39380" y="4648200"/>
            <a:ext cx="134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Leverage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Right Brace 27"/>
          <p:cNvSpPr/>
          <p:nvPr/>
        </p:nvSpPr>
        <p:spPr bwMode="auto">
          <a:xfrm>
            <a:off x="5638800" y="1447800"/>
            <a:ext cx="533400" cy="2133600"/>
          </a:xfrm>
          <a:prstGeom prst="rightBrace">
            <a:avLst/>
          </a:prstGeom>
          <a:noFill/>
          <a:ln w="571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Tahoma" pitchFamily="34" charset="0"/>
            </a:endParaRPr>
          </a:p>
        </p:txBody>
      </p:sp>
      <p:sp>
        <p:nvSpPr>
          <p:cNvPr id="30" name="Right Brace 29"/>
          <p:cNvSpPr/>
          <p:nvPr/>
        </p:nvSpPr>
        <p:spPr bwMode="auto">
          <a:xfrm>
            <a:off x="6858000" y="3657600"/>
            <a:ext cx="457200" cy="2362200"/>
          </a:xfrm>
          <a:prstGeom prst="rightBrace">
            <a:avLst/>
          </a:prstGeom>
          <a:noFill/>
          <a:ln w="571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809" y="3962400"/>
            <a:ext cx="3057181" cy="217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060457" cy="229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Consider Conflict between Profit Center Managers:  	</a:t>
            </a:r>
            <a:r>
              <a:rPr lang="en-US" sz="2400" dirty="0" smtClean="0">
                <a:solidFill>
                  <a:srgbClr val="C00000"/>
                </a:solidFill>
              </a:rPr>
              <a:t>Cattle vs. Wildlife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675962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809" y="1447800"/>
            <a:ext cx="2133600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1365133" cy="204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Getting to “WHY”         </a:t>
            </a:r>
            <a:r>
              <a:rPr lang="en-US" sz="1800" dirty="0" smtClean="0"/>
              <a:t>…Cattle vs. Wildlife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467600" cy="4419600"/>
          </a:xfrm>
        </p:spPr>
        <p:txBody>
          <a:bodyPr/>
          <a:lstStyle/>
          <a:p>
            <a:r>
              <a:rPr lang="en-US" sz="2000" dirty="0" smtClean="0">
                <a:effectLst/>
                <a:latin typeface="Arial Black" pitchFamily="34" charset="0"/>
              </a:rPr>
              <a:t>What is happening?</a:t>
            </a:r>
          </a:p>
          <a:p>
            <a:pPr lvl="1"/>
            <a:r>
              <a:rPr lang="en-US" sz="1400" dirty="0" smtClean="0">
                <a:latin typeface="Arial Black" pitchFamily="34" charset="0"/>
              </a:rPr>
              <a:t>Conflict between cattle and wildlife managers</a:t>
            </a:r>
          </a:p>
          <a:p>
            <a:pPr lvl="1"/>
            <a:endParaRPr lang="en-US" sz="1400" dirty="0" smtClean="0">
              <a:latin typeface="Arial Black" pitchFamily="34" charset="0"/>
            </a:endParaRPr>
          </a:p>
          <a:p>
            <a:r>
              <a:rPr lang="en-US" sz="2000" dirty="0" smtClean="0">
                <a:effectLst/>
                <a:latin typeface="Arial Black" pitchFamily="34" charset="0"/>
              </a:rPr>
              <a:t>What has been happening?</a:t>
            </a:r>
          </a:p>
          <a:p>
            <a:pPr lvl="1"/>
            <a:r>
              <a:rPr lang="en-US" sz="1400" dirty="0" smtClean="0">
                <a:latin typeface="Arial Black" pitchFamily="34" charset="0"/>
              </a:rPr>
              <a:t>Ownership desires maximal profit</a:t>
            </a:r>
          </a:p>
          <a:p>
            <a:pPr lvl="1"/>
            <a:r>
              <a:rPr lang="en-US" sz="1400" dirty="0">
                <a:latin typeface="Arial Black" pitchFamily="34" charset="0"/>
              </a:rPr>
              <a:t>↑ employees supporting wildlife enterprise</a:t>
            </a:r>
          </a:p>
          <a:p>
            <a:pPr lvl="1"/>
            <a:r>
              <a:rPr lang="en-US" sz="1400" dirty="0" smtClean="0">
                <a:latin typeface="Arial Black" pitchFamily="34" charset="0"/>
              </a:rPr>
              <a:t>↑ wildlife revenue</a:t>
            </a:r>
          </a:p>
          <a:p>
            <a:pPr lvl="1"/>
            <a:r>
              <a:rPr lang="en-US" sz="1400" dirty="0">
                <a:latin typeface="Arial Black" pitchFamily="34" charset="0"/>
              </a:rPr>
              <a:t>↑ wildlife population</a:t>
            </a:r>
          </a:p>
          <a:p>
            <a:pPr lvl="1"/>
            <a:r>
              <a:rPr lang="en-US" sz="1400" dirty="0">
                <a:latin typeface="Arial Black" pitchFamily="34" charset="0"/>
              </a:rPr>
              <a:t>↑ competition for habitat/space</a:t>
            </a:r>
          </a:p>
          <a:p>
            <a:pPr lvl="1"/>
            <a:r>
              <a:rPr lang="en-US" sz="1400" dirty="0" smtClean="0">
                <a:latin typeface="Arial Black" pitchFamily="34" charset="0"/>
              </a:rPr>
              <a:t>↓ % revenue from cattle</a:t>
            </a:r>
          </a:p>
          <a:p>
            <a:pPr lvl="1"/>
            <a:r>
              <a:rPr lang="en-US" sz="1400" dirty="0">
                <a:latin typeface="Arial Black" pitchFamily="34" charset="0"/>
              </a:rPr>
              <a:t>↑ change form traditional cattle ranching </a:t>
            </a:r>
          </a:p>
          <a:p>
            <a:pPr lvl="1"/>
            <a:r>
              <a:rPr lang="en-US" sz="1400" dirty="0">
                <a:latin typeface="Arial Black" pitchFamily="34" charset="0"/>
              </a:rPr>
              <a:t>↑ ranch rules/management parameters</a:t>
            </a:r>
          </a:p>
          <a:p>
            <a:pPr lvl="1"/>
            <a:r>
              <a:rPr lang="en-US" sz="1400" dirty="0" smtClean="0">
                <a:latin typeface="Arial Black" pitchFamily="34" charset="0"/>
              </a:rPr>
              <a:t>↑ </a:t>
            </a:r>
            <a:r>
              <a:rPr lang="en-US" sz="1400" dirty="0">
                <a:latin typeface="Arial Black" pitchFamily="34" charset="0"/>
              </a:rPr>
              <a:t>complexity of natural resources management</a:t>
            </a:r>
          </a:p>
          <a:p>
            <a:pPr lvl="1"/>
            <a:r>
              <a:rPr lang="en-US" sz="1400" dirty="0" smtClean="0">
                <a:latin typeface="Arial Black" pitchFamily="34" charset="0"/>
              </a:rPr>
              <a:t>↑ complexity of whole ranch</a:t>
            </a:r>
          </a:p>
          <a:p>
            <a:r>
              <a:rPr lang="en-US" sz="6600" dirty="0" smtClean="0">
                <a:latin typeface="Arial Black" pitchFamily="34" charset="0"/>
              </a:rPr>
              <a:t>   WHY?</a:t>
            </a:r>
            <a:endParaRPr lang="en-US" sz="6600" dirty="0">
              <a:latin typeface="Arial Black" pitchFamily="34" charset="0"/>
            </a:endParaRPr>
          </a:p>
        </p:txBody>
      </p:sp>
      <p:pic>
        <p:nvPicPr>
          <p:cNvPr id="4" name="Picture 2" descr="http://inhishandscounseling.org/iceberg%20photo%20with%20underwater%20extens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170" y="1447800"/>
            <a:ext cx="203063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062" y="1447800"/>
            <a:ext cx="6656138" cy="4419600"/>
          </a:xfrm>
        </p:spPr>
        <p:txBody>
          <a:bodyPr/>
          <a:lstStyle/>
          <a:p>
            <a:r>
              <a:rPr lang="en-US" sz="1600" dirty="0" smtClean="0">
                <a:effectLst/>
                <a:latin typeface="Arial Black" panose="020B0A04020102020204" pitchFamily="34" charset="0"/>
              </a:rPr>
              <a:t>Cattle Managers</a:t>
            </a:r>
          </a:p>
          <a:p>
            <a:pPr lvl="1"/>
            <a:r>
              <a:rPr lang="en-US" sz="1400" dirty="0" smtClean="0">
                <a:latin typeface="Arial Black" panose="020B0A04020102020204" pitchFamily="34" charset="0"/>
              </a:rPr>
              <a:t>maximize profit of cattle operation</a:t>
            </a:r>
          </a:p>
          <a:p>
            <a:pPr lvl="1"/>
            <a:r>
              <a:rPr lang="en-US" sz="1400" dirty="0" smtClean="0">
                <a:latin typeface="Arial Black" panose="020B0A04020102020204" pitchFamily="34" charset="0"/>
              </a:rPr>
              <a:t>maintain maximal cows within sustainable grazing</a:t>
            </a:r>
          </a:p>
          <a:p>
            <a:pPr lvl="1"/>
            <a:r>
              <a:rPr lang="en-US" sz="1400" dirty="0" smtClean="0">
                <a:latin typeface="Arial Black" panose="020B0A04020102020204" pitchFamily="34" charset="0"/>
              </a:rPr>
              <a:t>hunting limits my ability to rotate grazing</a:t>
            </a:r>
          </a:p>
          <a:p>
            <a:pPr lvl="1"/>
            <a:r>
              <a:rPr lang="en-US" sz="1400" dirty="0" smtClean="0">
                <a:latin typeface="Arial Black" panose="020B0A04020102020204" pitchFamily="34" charset="0"/>
              </a:rPr>
              <a:t>food plots reduce my grazing acreage</a:t>
            </a:r>
          </a:p>
          <a:p>
            <a:pPr lvl="1"/>
            <a:endParaRPr lang="en-US" sz="1600" dirty="0" smtClean="0">
              <a:latin typeface="Arial Black" panose="020B0A04020102020204" pitchFamily="34" charset="0"/>
            </a:endParaRPr>
          </a:p>
          <a:p>
            <a:pPr lvl="1"/>
            <a:endParaRPr lang="en-US" sz="1600" dirty="0">
              <a:latin typeface="Arial Black" panose="020B0A04020102020204" pitchFamily="34" charset="0"/>
            </a:endParaRPr>
          </a:p>
          <a:p>
            <a:pPr lvl="1"/>
            <a:endParaRPr lang="en-US" sz="1600" dirty="0">
              <a:latin typeface="Arial Black" panose="020B0A04020102020204" pitchFamily="34" charset="0"/>
            </a:endParaRPr>
          </a:p>
          <a:p>
            <a:endParaRPr lang="en-US" sz="1600" dirty="0" smtClean="0">
              <a:effectLst/>
              <a:latin typeface="Arial Black" panose="020B0A04020102020204" pitchFamily="34" charset="0"/>
            </a:endParaRPr>
          </a:p>
          <a:p>
            <a:r>
              <a:rPr lang="en-US" sz="1600" dirty="0" smtClean="0">
                <a:effectLst/>
                <a:latin typeface="Arial Black" panose="020B0A04020102020204" pitchFamily="34" charset="0"/>
              </a:rPr>
              <a:t>Wildlife Managers</a:t>
            </a:r>
          </a:p>
          <a:p>
            <a:pPr lvl="1"/>
            <a:r>
              <a:rPr lang="en-US" sz="1400" dirty="0" smtClean="0">
                <a:latin typeface="Arial Black" panose="020B0A04020102020204" pitchFamily="34" charset="0"/>
              </a:rPr>
              <a:t>maximize hunting profit</a:t>
            </a:r>
          </a:p>
          <a:p>
            <a:pPr lvl="1"/>
            <a:r>
              <a:rPr lang="en-US" sz="1400" dirty="0" smtClean="0">
                <a:latin typeface="Arial Black" panose="020B0A04020102020204" pitchFamily="34" charset="0"/>
              </a:rPr>
              <a:t>↑ wildlife population</a:t>
            </a:r>
          </a:p>
          <a:p>
            <a:pPr lvl="1"/>
            <a:r>
              <a:rPr lang="en-US" sz="1400" dirty="0" smtClean="0">
                <a:latin typeface="Arial Black" panose="020B0A04020102020204" pitchFamily="34" charset="0"/>
              </a:rPr>
              <a:t>do more to provide hunters success and great experience</a:t>
            </a:r>
          </a:p>
          <a:p>
            <a:pPr lvl="2"/>
            <a:r>
              <a:rPr lang="en-US" sz="1200" b="0" dirty="0" smtClean="0">
                <a:latin typeface="Arial Black" panose="020B0A04020102020204" pitchFamily="34" charset="0"/>
              </a:rPr>
              <a:t>Minimize hunt disruption – rules!</a:t>
            </a:r>
          </a:p>
          <a:p>
            <a:pPr lvl="1"/>
            <a:r>
              <a:rPr lang="en-US" sz="1400" dirty="0" smtClean="0">
                <a:latin typeface="Arial Black" panose="020B0A04020102020204" pitchFamily="34" charset="0"/>
              </a:rPr>
              <a:t>need more food plots</a:t>
            </a:r>
          </a:p>
          <a:p>
            <a:pPr lvl="1"/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524000"/>
            <a:ext cx="10668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57199" y="4024111"/>
            <a:ext cx="1066801" cy="161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0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Problem</a:t>
            </a:r>
            <a:endParaRPr lang="en-US" dirty="0"/>
          </a:p>
        </p:txBody>
      </p:sp>
      <p:pic>
        <p:nvPicPr>
          <p:cNvPr id="9218" name="Picture 2" descr="C:\Users\kucpm001\Desktop\Diagram_1- A.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30651"/>
            <a:ext cx="7924800" cy="45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en-US" sz="2400" b="1" cap="small" dirty="0" smtClean="0">
                <a:solidFill>
                  <a:srgbClr val="2A1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Structure of the Problem + Ideal</a:t>
            </a:r>
            <a:endParaRPr lang="en-US" sz="2400" b="1" cap="small" dirty="0">
              <a:solidFill>
                <a:srgbClr val="2A1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C:\Users\kucpm001\Desktop\Diagram_1- 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019889" cy="48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ucpm001\Desktop\Diagram_1-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93369"/>
            <a:ext cx="8001000" cy="50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Drivers of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High Impact Solutions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114800" cy="4419600"/>
          </a:xfrm>
        </p:spPr>
        <p:txBody>
          <a:bodyPr/>
          <a:lstStyle/>
          <a:p>
            <a:r>
              <a:rPr lang="en-US" sz="2000" dirty="0" smtClean="0">
                <a:effectLst/>
                <a:latin typeface="Arial Black" pitchFamily="34" charset="0"/>
              </a:rPr>
              <a:t>Communication</a:t>
            </a:r>
          </a:p>
          <a:p>
            <a:pPr lvl="1"/>
            <a:r>
              <a:rPr lang="en-US" sz="1400" dirty="0" smtClean="0">
                <a:latin typeface="Arial Black" pitchFamily="34" charset="0"/>
              </a:rPr>
              <a:t>Everyone must understand the whole picture</a:t>
            </a:r>
          </a:p>
          <a:p>
            <a:pPr lvl="1"/>
            <a:endParaRPr lang="en-US" sz="1400" dirty="0">
              <a:latin typeface="Arial Black" pitchFamily="34" charset="0"/>
            </a:endParaRPr>
          </a:p>
          <a:p>
            <a:r>
              <a:rPr lang="en-US" sz="1800" dirty="0" smtClean="0">
                <a:effectLst/>
                <a:latin typeface="Arial Black" pitchFamily="34" charset="0"/>
              </a:rPr>
              <a:t>Understanding</a:t>
            </a:r>
          </a:p>
          <a:p>
            <a:pPr lvl="1"/>
            <a:r>
              <a:rPr lang="en-US" sz="1400" dirty="0" smtClean="0">
                <a:latin typeface="Arial Black" pitchFamily="34" charset="0"/>
              </a:rPr>
              <a:t>Acknowledgement across the ranch employees that both cattle and wildlife cannot be maximized…</a:t>
            </a:r>
          </a:p>
          <a:p>
            <a:pPr lvl="2"/>
            <a:r>
              <a:rPr lang="en-US" sz="1000" dirty="0" smtClean="0">
                <a:latin typeface="Arial Black" pitchFamily="34" charset="0"/>
              </a:rPr>
              <a:t>Optimize the entities to maximize achievement of ranch goals</a:t>
            </a:r>
          </a:p>
          <a:p>
            <a:pPr lvl="2"/>
            <a:endParaRPr lang="en-US" sz="1000" dirty="0">
              <a:latin typeface="Arial Black" pitchFamily="34" charset="0"/>
            </a:endParaRPr>
          </a:p>
          <a:p>
            <a:r>
              <a:rPr lang="en-US" sz="1800" dirty="0" smtClean="0">
                <a:effectLst/>
                <a:latin typeface="Arial Black" pitchFamily="34" charset="0"/>
              </a:rPr>
              <a:t>Incentive</a:t>
            </a:r>
          </a:p>
          <a:p>
            <a:pPr lvl="1"/>
            <a:r>
              <a:rPr lang="en-US" sz="1400" dirty="0" smtClean="0">
                <a:latin typeface="Arial Black" pitchFamily="34" charset="0"/>
              </a:rPr>
              <a:t>Bonus structure must reward mutual success</a:t>
            </a:r>
          </a:p>
        </p:txBody>
      </p:sp>
      <p:pic>
        <p:nvPicPr>
          <p:cNvPr id="19" name="Picture 3" descr="C:\Users\kucpm001\Desktop\Diagram_1-c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16906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010400" cy="4419600"/>
          </a:xfrm>
        </p:spPr>
        <p:txBody>
          <a:bodyPr/>
          <a:lstStyle/>
          <a:p>
            <a:r>
              <a:rPr lang="en-US" sz="2000" dirty="0" smtClean="0">
                <a:latin typeface="Arial Black" panose="020B0A04020102020204" pitchFamily="34" charset="0"/>
              </a:rPr>
              <a:t>Philosophical discussion</a:t>
            </a:r>
          </a:p>
          <a:p>
            <a:pPr lvl="1"/>
            <a:r>
              <a:rPr lang="en-US" sz="1800" dirty="0" smtClean="0">
                <a:latin typeface="Arial Black" panose="020B0A04020102020204" pitchFamily="34" charset="0"/>
              </a:rPr>
              <a:t>Future</a:t>
            </a:r>
          </a:p>
          <a:p>
            <a:pPr lvl="1"/>
            <a:r>
              <a:rPr lang="en-US" sz="1800" dirty="0" smtClean="0">
                <a:latin typeface="Arial Black" panose="020B0A04020102020204" pitchFamily="34" charset="0"/>
              </a:rPr>
              <a:t>Trends</a:t>
            </a:r>
          </a:p>
          <a:p>
            <a:pPr lvl="1"/>
            <a:r>
              <a:rPr lang="en-US" sz="1800" dirty="0" smtClean="0">
                <a:latin typeface="Arial Black" panose="020B0A04020102020204" pitchFamily="34" charset="0"/>
              </a:rPr>
              <a:t>How We Think!</a:t>
            </a:r>
          </a:p>
          <a:p>
            <a:pPr lvl="1"/>
            <a:endParaRPr lang="en-US" sz="1800" dirty="0" smtClean="0">
              <a:latin typeface="Arial Black" panose="020B0A04020102020204" pitchFamily="34" charset="0"/>
            </a:endParaRPr>
          </a:p>
          <a:p>
            <a:r>
              <a:rPr lang="en-US" sz="2000" dirty="0" smtClean="0">
                <a:latin typeface="Arial Black" panose="020B0A04020102020204" pitchFamily="34" charset="0"/>
              </a:rPr>
              <a:t>Ranch Business</a:t>
            </a:r>
          </a:p>
          <a:p>
            <a:pPr lvl="1"/>
            <a:r>
              <a:rPr lang="en-US" sz="1800" dirty="0" smtClean="0">
                <a:latin typeface="Arial Black" panose="020B0A04020102020204" pitchFamily="34" charset="0"/>
              </a:rPr>
              <a:t>Priorities</a:t>
            </a:r>
          </a:p>
          <a:p>
            <a:pPr lvl="1"/>
            <a:r>
              <a:rPr lang="en-US" sz="1800" dirty="0" smtClean="0">
                <a:latin typeface="Arial Black" panose="020B0A04020102020204" pitchFamily="34" charset="0"/>
              </a:rPr>
              <a:t>Risk</a:t>
            </a:r>
          </a:p>
          <a:p>
            <a:pPr lvl="1"/>
            <a:endParaRPr lang="en-US" sz="1800" dirty="0" smtClean="0">
              <a:latin typeface="Arial Black" panose="020B0A04020102020204" pitchFamily="34" charset="0"/>
            </a:endParaRPr>
          </a:p>
          <a:p>
            <a:r>
              <a:rPr lang="en-US" sz="2000" dirty="0" smtClean="0">
                <a:latin typeface="Arial Black" panose="020B0A04020102020204" pitchFamily="34" charset="0"/>
              </a:rPr>
              <a:t>Systems Thinking</a:t>
            </a:r>
          </a:p>
          <a:p>
            <a:pPr lvl="1"/>
            <a:r>
              <a:rPr lang="en-US" sz="1800" dirty="0">
                <a:latin typeface="Arial Black" panose="020B0A04020102020204" pitchFamily="34" charset="0"/>
              </a:rPr>
              <a:t>Finding </a:t>
            </a:r>
            <a:r>
              <a:rPr lang="en-US" sz="1800" dirty="0" smtClean="0">
                <a:latin typeface="Arial Black" panose="020B0A04020102020204" pitchFamily="34" charset="0"/>
              </a:rPr>
              <a:t>Leverage</a:t>
            </a:r>
            <a:endParaRPr lang="en-US" sz="1800" dirty="0">
              <a:latin typeface="Arial Black" panose="020B0A04020102020204" pitchFamily="34" charset="0"/>
            </a:endParaRPr>
          </a:p>
          <a:p>
            <a:pPr lvl="1"/>
            <a:r>
              <a:rPr lang="en-US" sz="1800" dirty="0" smtClean="0">
                <a:latin typeface="Arial Black" panose="020B0A04020102020204" pitchFamily="34" charset="0"/>
              </a:rPr>
              <a:t>Iceberg Concept</a:t>
            </a:r>
          </a:p>
          <a:p>
            <a:pPr lvl="1"/>
            <a:r>
              <a:rPr lang="en-US" sz="1800" dirty="0" smtClean="0">
                <a:latin typeface="Arial Black" panose="020B0A04020102020204" pitchFamily="34" charset="0"/>
              </a:rPr>
              <a:t>Example:  Cattle vs. Wildlife Management</a:t>
            </a:r>
            <a:endParaRPr lang="en-US" sz="1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96200" cy="4419600"/>
          </a:xfrm>
        </p:spPr>
        <p:txBody>
          <a:bodyPr/>
          <a:lstStyle/>
          <a:p>
            <a:pPr marL="514350" indent="-45720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Arial Black" pitchFamily="34" charset="0"/>
              </a:rPr>
              <a:t>Consider “Creative Destruction”</a:t>
            </a:r>
          </a:p>
          <a:p>
            <a:pPr marL="514350" indent="-45720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ffectLst/>
              <a:latin typeface="Arial Black" pitchFamily="34" charset="0"/>
            </a:endParaRPr>
          </a:p>
          <a:p>
            <a:pPr marL="514350" indent="-45720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Arial Black" pitchFamily="34" charset="0"/>
              </a:rPr>
              <a:t>Use a “Systems Approach” to Problem Solving</a:t>
            </a:r>
          </a:p>
          <a:p>
            <a:pPr marL="1376363" lvl="2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 Black" pitchFamily="34" charset="0"/>
              </a:rPr>
              <a:t>What is happening?</a:t>
            </a:r>
          </a:p>
          <a:p>
            <a:pPr marL="1376363" lvl="2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 Black" pitchFamily="34" charset="0"/>
              </a:rPr>
              <a:t>What has been happening?</a:t>
            </a:r>
          </a:p>
          <a:p>
            <a:pPr marL="1376363" lvl="2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640000"/>
                </a:solidFill>
                <a:latin typeface="Arial Black" pitchFamily="34" charset="0"/>
              </a:rPr>
              <a:t>Why?</a:t>
            </a:r>
          </a:p>
          <a:p>
            <a:pPr marL="1376363" lvl="2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latin typeface="Arial Black" pitchFamily="34" charset="0"/>
            </a:endParaRPr>
          </a:p>
          <a:p>
            <a:pPr marL="514350" indent="-45720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Arial Black" pitchFamily="34" charset="0"/>
              </a:rPr>
              <a:t>Look for Leverage Points that will help your Ranching Enterprise be more Flexible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latin typeface="Arial Black" pitchFamily="34" charset="0"/>
            </a:endParaRPr>
          </a:p>
        </p:txBody>
      </p:sp>
      <p:pic>
        <p:nvPicPr>
          <p:cNvPr id="5" name="Picture 2" descr="http://inhishandscounseling.org/iceberg%20photo%20with%20underwater%20extensi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514600" cy="217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" y="41910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45720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Arial Black" pitchFamily="34" charset="0"/>
            </a:endParaRPr>
          </a:p>
          <a:p>
            <a:pPr marL="514350" indent="-45720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640000"/>
                </a:solidFill>
                <a:latin typeface="Arial Black" pitchFamily="34" charset="0"/>
              </a:rPr>
              <a:t>Managed for the good of the whole ranch, not to maximize the pieces!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the Problem First!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447800"/>
            <a:ext cx="5715000" cy="4114800"/>
          </a:xfrm>
        </p:spPr>
        <p:txBody>
          <a:bodyPr/>
          <a:lstStyle/>
          <a:p>
            <a:pPr marL="0" indent="0" algn="ctr"/>
            <a:r>
              <a:rPr lang="en-US" sz="4000" dirty="0" smtClean="0">
                <a:effectLst/>
                <a:latin typeface="Arial Black" pitchFamily="34" charset="0"/>
              </a:rPr>
              <a:t>“We don’t need better solutions, we need better thinking about problems”</a:t>
            </a:r>
          </a:p>
          <a:p>
            <a:pPr>
              <a:tabLst>
                <a:tab pos="5946775" algn="r"/>
              </a:tabLst>
            </a:pPr>
            <a:r>
              <a:rPr lang="en-US" sz="16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		</a:t>
            </a:r>
          </a:p>
          <a:p>
            <a:pPr>
              <a:tabLst>
                <a:tab pos="5946775" algn="r"/>
              </a:tabLst>
            </a:pPr>
            <a:endParaRPr lang="en-US" sz="1600" i="1" dirty="0" smtClean="0">
              <a:solidFill>
                <a:srgbClr val="000000"/>
              </a:solidFill>
              <a:effectLst/>
              <a:latin typeface="Arial Black" pitchFamily="34" charset="0"/>
            </a:endParaRPr>
          </a:p>
          <a:p>
            <a:pPr algn="r">
              <a:tabLst>
                <a:tab pos="5946775" algn="r"/>
              </a:tabLst>
            </a:pPr>
            <a:r>
              <a:rPr lang="en-US" sz="16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		</a:t>
            </a:r>
            <a:r>
              <a:rPr lang="en-US" sz="12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Russell L. </a:t>
            </a:r>
            <a:r>
              <a:rPr lang="en-US" sz="1200" i="1" dirty="0" err="1" smtClean="0">
                <a:solidFill>
                  <a:srgbClr val="000000"/>
                </a:solidFill>
                <a:effectLst/>
                <a:latin typeface="Arial Black" pitchFamily="34" charset="0"/>
              </a:rPr>
              <a:t>Ackoff</a:t>
            </a:r>
            <a:r>
              <a:rPr lang="en-US" sz="12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, PhD</a:t>
            </a:r>
          </a:p>
          <a:p>
            <a:pPr algn="r">
              <a:tabLst>
                <a:tab pos="5946775" algn="r"/>
              </a:tabLst>
            </a:pPr>
            <a:r>
              <a:rPr lang="en-US" sz="12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	</a:t>
            </a:r>
            <a:r>
              <a:rPr lang="en-US" sz="1200" i="1" dirty="0">
                <a:solidFill>
                  <a:srgbClr val="000000"/>
                </a:solidFill>
                <a:effectLst/>
                <a:latin typeface="Arial Black" pitchFamily="34" charset="0"/>
              </a:rPr>
              <a:t>	</a:t>
            </a:r>
            <a:r>
              <a:rPr lang="en-US" sz="1100" i="1" dirty="0">
                <a:solidFill>
                  <a:srgbClr val="000000"/>
                </a:solidFill>
                <a:effectLst/>
                <a:latin typeface="Arial Black" pitchFamily="34" charset="0"/>
              </a:rPr>
              <a:t>Anheuser-Busch Professor </a:t>
            </a:r>
            <a:r>
              <a:rPr lang="en-US" sz="11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Emeritus</a:t>
            </a:r>
          </a:p>
          <a:p>
            <a:pPr algn="r">
              <a:tabLst>
                <a:tab pos="5946775" algn="r"/>
              </a:tabLst>
            </a:pPr>
            <a:r>
              <a:rPr lang="en-US" sz="11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 </a:t>
            </a:r>
            <a:r>
              <a:rPr lang="en-US" sz="1100" i="1" dirty="0">
                <a:solidFill>
                  <a:srgbClr val="000000"/>
                </a:solidFill>
                <a:effectLst/>
                <a:latin typeface="Arial Black" pitchFamily="34" charset="0"/>
              </a:rPr>
              <a:t>of </a:t>
            </a:r>
            <a:r>
              <a:rPr lang="en-US" sz="11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Management/Systems Science </a:t>
            </a:r>
          </a:p>
          <a:p>
            <a:pPr algn="r">
              <a:tabLst>
                <a:tab pos="5946775" algn="r"/>
              </a:tabLst>
            </a:pPr>
            <a:r>
              <a:rPr lang="en-US" sz="11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Wharton School, Univ. of Pennsylvania</a:t>
            </a:r>
            <a:endParaRPr lang="en-US" sz="1100" i="1" dirty="0">
              <a:solidFill>
                <a:srgbClr val="000000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AutoShape 2" descr="data:image/jpeg;base64,/9j/4AAQSkZJRgABAQAAAQABAAD/2wCEAAkGBhAQEBQSEBQQFBQUEhUVFBAUEBQUDxASFBAVFRQVFhUXHCYfFxkjGRQUHy8gJCcpLCwsFR4xNTAqNSYrLCkBCQoKDgwOGg8PGikkHBwqKSkpLCwsKSksLCwpLCwsKSwpLCksLCwpKSksKSkpLCkpKSwsLCkpLCkpKSwpLCksKf/AABEIAR8ArwMBIgACEQEDEQH/xAAcAAABBAMBAAAAAAAAAAAAAAADAQIEBQAGBwj/xABDEAABAwEFBQUGAgcHBQEAAAABAAIDEQQFEiExBkFRYXEHEyKBkRQyUqGxwXLwI0KCkqKy0QgzU2Kj0vEkY3Sz4UP/xAAaAQADAQEBAQAAAAAAAAAAAAAAAQIDBAUG/8QAJxEAAgICAgIBBAIDAAAAAAAAAAECEQMhEjEEQVETInHwFDIzQuH/2gAMAwEAAhEDEQA/AKJrUdjE1jVIjYvnmz30PijUuNqZGFIYFhJm0UEjYpUbEGNONtAyAqsWm+jQsImJ5tLG768gqk2lztT5aJWqfp/IcvgtDenwt9UM3hId49FEaiNR9NILD+2SfF8gkNsk+I+gTAlS4odi+2y/F/CESO3ScR6IBRGI4oVkxl5O3tHkjsvBh1BH0UCiwhHBCstBI12hCHLEqtwT221431HAqXjfopSCzRqJLGpTbex2uX0TJW8EK12PTKyWNRJGKylaokrFtFklKxqkMCC1Fa5dTOZEhiJ3oCi95wSgqePyVz+CQZCf6JzUJhRmooLCNRWoTUZoUNFWFaiNCY0IzGrOQ0xWtTsCKxiJ3Sg0IbmojGoj4kWOJMAWFNIUlzEFzU0SR3FDcivQXKkiLBOTBMW6E9Nyc8oL1fGwsP7UHa5H5IMijvTBORzCnh8FKXyVwcihBYEVq6qOWx7URqY0IjUqGmPYERqYERqRSYVqMxAajsUSRZIjClxMUaJWFnbVYyLiHhhT3SMGVamtKDMoMlp8WBtMveJ+gISzThgAa0GuhoK1HNdWHxOa5T6OfL5HF1EI6PkQOO9EZDnSuXFRrPa25mQ1NNAcxnqprbS1xa0UGdPz1XasGKqpHI8uT5MNkrTidyyS5nUrUcv/AKrBg3gDWg5neiwzNrmfXQ57lf8AHxfBH1snyanaoHMNHChUN63a8bvZIMweo3dCtQvCxuidQ6HR240P1XDm8d43a6OzFmU9PsgPKE4oj0F6ySN7BSFAcivQnJiIrQiNCwNRAFsc6FATmhYAnAJFIcnhNATwpoY4FGYUABOaVNFJk6BylT23u2ZHxOqG8sve8lWtmpnyUQuMj3PcaMDRh4uHIJwxcpb6CU+KLyxxhjBmSeJzqTz4oU73V1oOH53osNGxgnM4K0pSgJyy4nioD5qu89Pzou6TrRhijbsNA+hzHyz9VaNB94cAeYcN6jwRaZK2ssA5KFI0cUw8F5AZlvWnGgNR1UwxxyZtNKADnTX7oYsgyPqldZRr8+fFbqRhLGvRIa2RoyzA3KLaoGysNcwfWp4I7JXNHEcDuHVNdK0Opp06K7T0YuLiaLaoixxadQaa1UV6vdpLIGvxDfr6ZKievNnDjJo7oT5RsCQhuCKUxyzKsGGJwanhqcGrUyG4U4NTgEtEhiAJ4CUNTw1FDG4UoaiAJJZ2sFSaa060yUspbI9qmaGSAObiDTlUYtOCW7GimR1A8WuulFpgxZl2J2Iu8NaAGtARXnn5K+u2H2YOez3Tk4Z5VyDs8uvJdMFxJyx2kXE9vz31IIpzBy+idZG4nVG4ceWaqe9NCTT85K6uZwIFNaqXs0SpF9YBUU/NVaWVo/PFVcbQ0Vz+qtbE/FvTRLJozFEbDlRBonB62ToxaMljFPsqu21APz/DUK1e7JVduFR1qPUJOWw7WyJfbccQO8N8wtVcFtFqGKAGpB0y1OS1p7VnnW0Th6ZHcEMhGc1MIXPRuKAnAJQlCokQBOosATgEBZgCckShArMUK8RXCOf2KnUUO1jxx83JMqD2aphcaNFMqF53gVrTqagK4s8xIDa1FakHQ5UNeVPqq2Rha455PAqODmEg+SNYpPECeld+eq1fR0NW9k2ON7SYzWgHhLssUZFQcW8jRLBegs7gHOYMJqPHrVXlkhinaWSCrR4W8iKOeR50Hko9s2Ms9RQEBwID9f8Agppr2ZtMNY9orPKDhniFNfGKCu8klXtltUjG1ycMNQ9ubXDcQRlvWg23s9MbKtcHjOgIoKk5iqbdFmks73DH3YAFC0nWmWhpUnLNaNL0ZxcvZ1yzW0OoKjIAnz0+hR4Z2ObiFKFazM51ns0j5feMZxSgtBe8s4t37hl5KuufayzyBsfeFrqZB1HA0/zM+4ClNjfE3skEKqtbhUDn5ptitmIVBDgTqDUfJZLR0nQfMlNK2ZypKyPe7sEYaK1IzVA4Kxva0439B5V3qvKjK7kTjVRAOahEI7kMhZGwgCUBYEoQQKAlokTkxGBLRIklmaxpe9zWsaKueTQNA/Om9AWPDa5BVdvt8TZIwZYQQ7fKzLrmtJvjaS13hIYbK2QR7omVxPG50rh9NApey2xeGcPnLXGM1wDNmPm7Q0XV/GpXNmCzvl9qLAuqQN4BxeZyCJd8FXHloltMZbNJX/Edrvyr91Ju6MlrqcViz0U77LS7nBrfep4jUUrQE1+uS2uxwh7cyCD+6ac/6LTLukaTRwp8iVaPmjgGJkkzHEZNYQ4PP4HZeaSKcdE69bNha6hOEGlC6o/IVDcN2ySW0SSD9ECcLCKCoGXXjVPsLJrfGXyzEYKubC0BrfCfCX097StFsuyTnS0e/XWtBp9laTsza1v0B237tr7PDRzRI2V0mDQsYwYQRwxEZrSLZsRNhD7PIyQfrD+7e0nR7SNaLo18CN1rs+P33mWMfhLKn6IRuRzKGB1BU1B4cMlTk4sxULVM1fZq3zhzrPMSSymB5aQ8t3muuqu7Va5I6EOqHPDSK5mtfdPBEtd3Mc7vXYhIB7wNKf1VY9mN+ZJDQMR4uJBA5UpXLip5eyZRSJBTXJxKY5YgmCchlEKYQgsYE8Kst20VkgNJJmA/C3xv9G6KntPaJZ2/3Uc0nN1I2/crSOKcukYyyRj2zbEpGVTkOJyHqVzm2doNrflG2KEcQMb/AFd/RUFst80xrLJI/wDE409NFtHxZf7OjGXkx9HTLftjYoagyd44fqQjGf3vdHqtC2i2nmtjs/BE01ZEDpwc4/rO5nTcqcBODV1Y8MYbXZzzyylr0de7NrKx11YmAY+9mZI4DxVBDhU/hcFLslkDKinRVHYra6x22EnTupmt354o3kfwLZ5o6PSyovEzT73r38ldS+vq0K6uex0a0fFX5alQb/stJ2u+ID1arm6ZKzBnBooOozXC+z1obREnsndvpmTub9zyTmWAmpJqTliI0rw4KVe7ZTLJ3TW1GWIkgNaGgjLMnOuSoDfE1mJNojkDT/8AqykkfqNEJfBfIiWqyz2YudE8hpBGA5gg7q7uq2LY7aKjcOQ3YT048k67J4LYw929juIafFTm3UKfd2ysDRXCDi31OXGoVLRLkBv69YpIYsLnB3tbO7e2o7ugIdR3QlW/t9pY2ru7lb8QBbJ5gZfJVO1tn8MLWAANkJaBuwsqpFmttWAZZip5cUntjSXGwVutTnAnJvhNMyQRXOooFHsY8AO85k8Sd5T7fPijNBSjSBzqdUyy+43oFD7OeTsMU1xS1TCVJCGFNKcUiko4m0cEqUNSr2jxxAEpCUJJNCmAjR9FiWiyiANv7Jbd3d6RMqAJ2SQmu8ubiZ/E0LqFuhwvI4FcJu23Os80U7dYpGSDj4HAn5Ar0HeFnDpBJHnHPGyRnDPP+VzVGRaNcT2attFGSxrhq14I6b1BNuDJWSxOaCGnG1wNCBppvzW13ndWJhy3LRrXYyx2E+R+i4JR2epino3m6pS4F7i13eAuFGmjXAeJvHShUeCHu5HNydG/c4VwnpoWqFsvezW+CTLM1HA0oHK/7iJ48TWkDe2ocDTeRyUJG5S2nY6yudjLXwPI/vYJMIPWijs2bns1XWa1yyhrSTA8F9QM6B9fCTxW1Wa7GADA57m/C7xDPciWiRkTCHUAOXhyAzprxzVtshsqLPZDN3ZfWjY3HTMOflT0qqfadzoomxWZhJkeA54HuRD3zXiaAK3mvSOCJznvDY2NJe8CgAro3i47uZXLR2hz+2PnLawvIBs1fdjaKMwnc8CprvJKeOEpbXoxzZVCl8m92936M9AjRe6OgUO1XnDLA10TmuD8JbxodajceKmtGQ6fZYPsXpClMJTimOSEIUhKxISkUcYWJFi9k8cWia8VoOfyCdVJUV8sv+UwFKxLRYAgDF3LsovcWy7e4ef0ticGjiYJK4D5Zt/YXDVs/ZttGLDeMUjzSKT9BNwEchADj+F2E+RR2NOj0G+w1b5LTNoNnia0C6XFZ8lEtl1hw0WE8dnTDLRxZ7SymLDiBoCcg4fi3HqpDL1czV7m/wCUggUyrpkt4vrZWMtc55a1oBL3PIbG1u/ETkB1XHrXtXDZpnR2fvbTA13hc4hrOYjJGLBXSqx+k2dS8iK7Ol3VtEZC1sbXSSHJrAMyQK69FX7e3tNd4hNqjDhMH4WMIOAtoS0k5VzBqE3s224u584ZI2Wzzv8ADGZHNdAanNrXgDC4/wCbhqth7cLgFouwzCuOyvEo5scQ2QU35EHyWsMCr7jDJ5Tb+3o4dtDtPLbCA4BkbTVsQNanTE936zvoqdKkWyVKkcspOTtm69nNqa/vYHAEtpKw7wCcLx0rQ+a3pcu2Cmw3gwfGyRp5+DEPm1dRK4fIVT/J24HcPwIUxyeUwrnNhqanFMKkZxpJVZVYvaPIETiK5JifVMBpJbrmOO8dU9Jr0+qyqAHLKbkiyqAPTPZPtP7ddseM1lg/Qy8SWAYHebMPzW2zz0GQxH5Urnn9l547GNpvZLxETzSK1DuzXRsozid55t8wvR1EwOJduN0W84JzI+SyVAMDRSOCQe69zR74d8RrQ1G9cngIOvlzXr+0WRkjCx4Ba4EEHQgrzf2qbIMu21juf7uYF7G72EHxDpVK6GlZE7P7qZaL0s0Lx4XmTFzw2d5+oXfxdzo4HWa0EywPjdH3mZcxjmkFr+LaaO3LgnZ3eAivWxSPyBm7vIVzmjdEP4nNXpxNrdhfo8e3rdb7LPLZ5Peikcw8DhORHEEYT5qKQug9suzns1tdIB4Jf0rTxqaSCvEGnkVz5QNotdjXUvCzni8j1Y4Lq9VyLZyTDbbO7hKPoV0o3tyqFw+U0pL8Hb40W4uvksSUwlRW3k2mYIRBaWnQrls6XFoLVDcUheml6CTjqWqaFi9o8kVITU0HU9EqZKKUI3fMb0AGWJAaio3pUgMWUSJwTAVjiDVpLSDVrhq1wNWkedCvV2xW0YvCwwWnLE9lJAKeGVvhkFN3iB8iF5QC6x2CbS93PLYnnwyjvYgd0rRSQDq2h/ZTA7ovPHbnazJebGg5MiwjkcXi+a9DO0Xnftfs+C8ydWyMDxxGIDEB+0Cleyo/mjUrutohlhl/wpopDzDJWuP0XrOKQOaHNIIIBBBqCDmCD0Xj+0ZfY8V33sOv91ou8wvJLrLJ3YJ17pzcUYryFW+SYSv32TO2HZz2q7nSNFZLPWVuWZZSkjf3c/JebAN3z4r2XNGHNLSKgggjiCKELybthcRsNvns+5khwHjG7Nh9DTySYvRCuZv/AFEZ+El3owrdLLL4QHcNVokEmF7TXQj0OR+q3WuQ6Lh8qNtHf4sqTJznprZKb1EZaNxTsYOi4nE7uRL753EpTanDeoBnLUx1pqjiwtGhNKchNKI0r2jwhywpEqYhkZwmm46deCMhvYCKfkJY31yOo1580gHVSrOSxMDFMui9H2WeK0R+/FI17eeE5t8xUeahpQmB7Aui847VBFPEaslja9p5OFfUaLjvbbYayseBmx2H9mQZfOqs+wLaXHBLYXnxQnvYh/2ZD4gPwv8A5+SmdslhxNb/ANyNzf22+Jh9fqplrZcNumcKk4fmq6P2EXr3V4SQHS0Q5Z5d5Ea0/dcfRc61z5eqtdkbz9mt1lnqKR2hmInTA8928+TXk+SsKvr9/wCnq1cS/tA3BR8FsaPerE/qBVp9K+i7a0rU+1K5harrnbSrmASN6sz+lVLJj2eX3aLcLHNiiY4b2D1pQrTm/RbNcL6wAVzaXNI4VNQufyFcUzp8Z/c0TnFRp5S0VCluZVQ7fEcC49HYLDb2u98uaeNKhSfZ8XuOY7zoVSNJAqWvpxw1CUTDc4DzoUnFlKvZrLSigoDCiNK9Q8gKEqYCnBMBQkkFPENR8xvCVKgQ5rgRUJaoDThNNx/hKMkBlUqRKmBfbEbRG77fBaP1Wuwy84ZKNf6ZHyXce1sB1iZI0g0eCHDeCKghecAuxXdtB7bs25rzWWyObG/PMtbnG7zYQOoKUuioOpI5RI4VJHE+WZTDmKDfUdDTVJPk4jmfqmtJBVrof7+D1jshevtVgs05pWSBjnU0DsIDh+8CrC3wh8T2HRzHA+bSFovYbePeXUI8v0E8sYp8Jd3rT/qEeS3y1Poxx4Nd/KUiapnkG8bJ3U8jPhc4ejqKfsx70vDCyvCuI5qBetp7yeR/Fx+pU3Z51DIeIZ9SVhk/obY/8hel6Ba5PAeieZVHtAJBABJPBcfE7uRb3DPihFd2RUuawQv95jTzpRalHPPZsg5ueeAjJTItqZB78debSoWN9xG5rpmkA5nqnAodc0oK9VnkhgngoIKMEhjqrCmgrFQDqAihWRO3HUfMJAscOGo0P2QAVYmtfUV9RwKcUhGVV7srfhs5mhcf0dqhMTxubIDiheejqjo4qhSBAIlSZudXcT9AmNGaY6QkknfT1onA701pFt3+9o67/Z9vGk9rg3OjjlHVrjG7+Yei6jtjeHc2OV+/CWjq7L7rhfYrbsF8Rgmglhlj/EQ0PaOtWrpXbRefdWJjfjnb5hrCShkrs87E5nqfqVdbO2JsjZCa5OaBT8Ko2n7n1WzbKMpA4/FKf4RRc+d1DRvgSc9k1t2sHH1SsgwGrCaqS8oblw22d/FIo73kJfUjd6FRGyq+tNnDxn6qtku3kt8clRjkTuzUic04IZKc0ruPOCNRWuQQUQBIYQOSoRStegAqyqbVKqARzqGvrzRcSZRDYcJwnTcfsgQYlZVNWEoAI1yUuQmlLiQWt69+jY9gJwy9bE7cLSwfvVafquh/2hrfQ2aIf5nnp7q5dsmf+vsn/lQ/+wLb+3i8O8vTuxpFCxvmSXH6oYvdnPCcvRbfs7HSyx88TvVxWmyafnyW9WWLu2Mb8LGjzpmuXyHpI6PG/s2GcmOKUuSVXHR2tg3JpT3JhCYrOdrKLEq9U8kVjkZqjojHpAGITS1PxJaJDBAogcmlqagAwKyRlQhtcitNVQgcch0Oo+acSklirpqkjkrrqgY9pSgZphTickIDY+zmDvL3sTdR7Q0nowF32Q9v7x9ovS1ybu/cB0Z4R9FY9kjsF49+4VFnstpmNdGlsJA+ZWnunL3Oe7VxLj1cST9UmF3sfZm4pWA6Y218jUrZ5b8YHECrjWlBzWpxipoKVKm2dzoq4fE7TEBWnTmscis0hNx0ja+/8knfqvs1ocR4gQeJRTKseJ0cyUJUvehRe9Sd4jgNTNHCdVIsBXacIqwCiQrKoAI1yIyQIGNZiQBLqkLUASojZgkMxw+yVrlhkbx+RSGRvH5FABQ5NkirmNUzvBx+SQTBNCHsdXXXgnIT5AcwaHosZMN6TGbhsxJ3N2XpaBkXRw2RvGs0uJ5B/CwrU26LYLZe8Dbnhs0byZZLZLPO3A4YA2MRxNxUo7ecuK1syigQwHsYTWgPOmqkQTkHhTXoksE7G4sRIrpStdEsAjeSHPw654Sa8NAs3vs0cVxTT2Xt22d84OCuWtdAppuWdR7g2igjZgfRpH6wa6j+tArQbV2X/E/gf/tXK3NPo6IqDV2V77qnGoUYxv5K7ftRZN0n+nJ/tVHa73gxnC+oOdcL8vKiuDk+0ElFdM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AQEBQSEBQQFBQUEhUVFBAUEBQUDxASFBAVFRQVFhUXHCYfFxkjGRQUHy8gJCcpLCwsFR4xNTAqNSYrLCkBCQoKDgwOGg8PGikkHBwqKSkpLCwsKSksLCwpLCwsKSwpLCksLCwpKSksKSkpLCkpKSwsLCkpLCkpKSwpLCksKf/AABEIAR8ArwMBIgACEQEDEQH/xAAcAAABBAMBAAAAAAAAAAAAAAADAQIEBQAGBwj/xABDEAABAwEFBQUGAgcHBQEAAAABAAIDEQQFEiExBkFRYXEHEyKBkRQyUqGxwXLwI0KCkqKy0QgzU2Kj0vEkY3Sz4UP/xAAaAQADAQEBAQAAAAAAAAAAAAAAAQIDBAUG/8QAJxEAAgICAgIBBAIDAAAAAAAAAAECEQMhEjEEQVETInHwFDIzQuH/2gAMAwEAAhEDEQA/AKJrUdjE1jVIjYvnmz30PijUuNqZGFIYFhJm0UEjYpUbEGNONtAyAqsWm+jQsImJ5tLG768gqk2lztT5aJWqfp/IcvgtDenwt9UM3hId49FEaiNR9NILD+2SfF8gkNsk+I+gTAlS4odi+2y/F/CESO3ScR6IBRGI4oVkxl5O3tHkjsvBh1BH0UCiwhHBCstBI12hCHLEqtwT221431HAqXjfopSCzRqJLGpTbex2uX0TJW8EK12PTKyWNRJGKylaokrFtFklKxqkMCC1Fa5dTOZEhiJ3oCi95wSgqePyVz+CQZCf6JzUJhRmooLCNRWoTUZoUNFWFaiNCY0IzGrOQ0xWtTsCKxiJ3Sg0IbmojGoj4kWOJMAWFNIUlzEFzU0SR3FDcivQXKkiLBOTBMW6E9Nyc8oL1fGwsP7UHa5H5IMijvTBORzCnh8FKXyVwcihBYEVq6qOWx7URqY0IjUqGmPYERqYERqRSYVqMxAajsUSRZIjClxMUaJWFnbVYyLiHhhT3SMGVamtKDMoMlp8WBtMveJ+gISzThgAa0GuhoK1HNdWHxOa5T6OfL5HF1EI6PkQOO9EZDnSuXFRrPa25mQ1NNAcxnqprbS1xa0UGdPz1XasGKqpHI8uT5MNkrTidyyS5nUrUcv/AKrBg3gDWg5neiwzNrmfXQ57lf8AHxfBH1snyanaoHMNHChUN63a8bvZIMweo3dCtQvCxuidQ6HR240P1XDm8d43a6OzFmU9PsgPKE4oj0F6ySN7BSFAcivQnJiIrQiNCwNRAFsc6FATmhYAnAJFIcnhNATwpoY4FGYUABOaVNFJk6BylT23u2ZHxOqG8sve8lWtmpnyUQuMj3PcaMDRh4uHIJwxcpb6CU+KLyxxhjBmSeJzqTz4oU73V1oOH53osNGxgnM4K0pSgJyy4nioD5qu89Pzou6TrRhijbsNA+hzHyz9VaNB94cAeYcN6jwRaZK2ssA5KFI0cUw8F5AZlvWnGgNR1UwxxyZtNKADnTX7oYsgyPqldZRr8+fFbqRhLGvRIa2RoyzA3KLaoGysNcwfWp4I7JXNHEcDuHVNdK0Opp06K7T0YuLiaLaoixxadQaa1UV6vdpLIGvxDfr6ZKievNnDjJo7oT5RsCQhuCKUxyzKsGGJwanhqcGrUyG4U4NTgEtEhiAJ4CUNTw1FDG4UoaiAJJZ2sFSaa060yUspbI9qmaGSAObiDTlUYtOCW7GimR1A8WuulFpgxZl2J2Iu8NaAGtARXnn5K+u2H2YOez3Tk4Z5VyDs8uvJdMFxJyx2kXE9vz31IIpzBy+idZG4nVG4ceWaqe9NCTT85K6uZwIFNaqXs0SpF9YBUU/NVaWVo/PFVcbQ0Vz+qtbE/FvTRLJozFEbDlRBonB62ToxaMljFPsqu21APz/DUK1e7JVduFR1qPUJOWw7WyJfbccQO8N8wtVcFtFqGKAGpB0y1OS1p7VnnW0Th6ZHcEMhGc1MIXPRuKAnAJQlCokQBOosATgEBZgCckShArMUK8RXCOf2KnUUO1jxx83JMqD2aphcaNFMqF53gVrTqagK4s8xIDa1FakHQ5UNeVPqq2Rha455PAqODmEg+SNYpPECeld+eq1fR0NW9k2ON7SYzWgHhLssUZFQcW8jRLBegs7gHOYMJqPHrVXlkhinaWSCrR4W8iKOeR50Hko9s2Ms9RQEBwID9f8Agppr2ZtMNY9orPKDhniFNfGKCu8klXtltUjG1ycMNQ9ubXDcQRlvWg23s9MbKtcHjOgIoKk5iqbdFmks73DH3YAFC0nWmWhpUnLNaNL0ZxcvZ1yzW0OoKjIAnz0+hR4Z2ObiFKFazM51ns0j5feMZxSgtBe8s4t37hl5KuufayzyBsfeFrqZB1HA0/zM+4ClNjfE3skEKqtbhUDn5ptitmIVBDgTqDUfJZLR0nQfMlNK2ZypKyPe7sEYaK1IzVA4Kxva0439B5V3qvKjK7kTjVRAOahEI7kMhZGwgCUBYEoQQKAlokTkxGBLRIklmaxpe9zWsaKueTQNA/Om9AWPDa5BVdvt8TZIwZYQQ7fKzLrmtJvjaS13hIYbK2QR7omVxPG50rh9NApey2xeGcPnLXGM1wDNmPm7Q0XV/GpXNmCzvl9qLAuqQN4BxeZyCJd8FXHloltMZbNJX/Edrvyr91Ju6MlrqcViz0U77LS7nBrfep4jUUrQE1+uS2uxwh7cyCD+6ac/6LTLukaTRwp8iVaPmjgGJkkzHEZNYQ4PP4HZeaSKcdE69bNha6hOEGlC6o/IVDcN2ySW0SSD9ECcLCKCoGXXjVPsLJrfGXyzEYKubC0BrfCfCX097StFsuyTnS0e/XWtBp9laTsza1v0B237tr7PDRzRI2V0mDQsYwYQRwxEZrSLZsRNhD7PIyQfrD+7e0nR7SNaLo18CN1rs+P33mWMfhLKn6IRuRzKGB1BU1B4cMlTk4sxULVM1fZq3zhzrPMSSymB5aQ8t3muuqu7Va5I6EOqHPDSK5mtfdPBEtd3Mc7vXYhIB7wNKf1VY9mN+ZJDQMR4uJBA5UpXLip5eyZRSJBTXJxKY5YgmCchlEKYQgsYE8Kst20VkgNJJmA/C3xv9G6KntPaJZ2/3Uc0nN1I2/crSOKcukYyyRj2zbEpGVTkOJyHqVzm2doNrflG2KEcQMb/AFd/RUFst80xrLJI/wDE409NFtHxZf7OjGXkx9HTLftjYoagyd44fqQjGf3vdHqtC2i2nmtjs/BE01ZEDpwc4/rO5nTcqcBODV1Y8MYbXZzzyylr0de7NrKx11YmAY+9mZI4DxVBDhU/hcFLslkDKinRVHYra6x22EnTupmt354o3kfwLZ5o6PSyovEzT73r38ldS+vq0K6uex0a0fFX5alQb/stJ2u+ID1arm6ZKzBnBooOozXC+z1obREnsndvpmTub9zyTmWAmpJqTliI0rw4KVe7ZTLJ3TW1GWIkgNaGgjLMnOuSoDfE1mJNojkDT/8AqykkfqNEJfBfIiWqyz2YudE8hpBGA5gg7q7uq2LY7aKjcOQ3YT048k67J4LYw929juIafFTm3UKfd2ysDRXCDi31OXGoVLRLkBv69YpIYsLnB3tbO7e2o7ugIdR3QlW/t9pY2ru7lb8QBbJ5gZfJVO1tn8MLWAANkJaBuwsqpFmttWAZZip5cUntjSXGwVutTnAnJvhNMyQRXOooFHsY8AO85k8Sd5T7fPijNBSjSBzqdUyy+43oFD7OeTsMU1xS1TCVJCGFNKcUiko4m0cEqUNSr2jxxAEpCUJJNCmAjR9FiWiyiANv7Jbd3d6RMqAJ2SQmu8ubiZ/E0LqFuhwvI4FcJu23Os80U7dYpGSDj4HAn5Ar0HeFnDpBJHnHPGyRnDPP+VzVGRaNcT2attFGSxrhq14I6b1BNuDJWSxOaCGnG1wNCBppvzW13ndWJhy3LRrXYyx2E+R+i4JR2epino3m6pS4F7i13eAuFGmjXAeJvHShUeCHu5HNydG/c4VwnpoWqFsvezW+CTLM1HA0oHK/7iJ48TWkDe2ocDTeRyUJG5S2nY6yudjLXwPI/vYJMIPWijs2bns1XWa1yyhrSTA8F9QM6B9fCTxW1Wa7GADA57m/C7xDPciWiRkTCHUAOXhyAzprxzVtshsqLPZDN3ZfWjY3HTMOflT0qqfadzoomxWZhJkeA54HuRD3zXiaAK3mvSOCJznvDY2NJe8CgAro3i47uZXLR2hz+2PnLawvIBs1fdjaKMwnc8CprvJKeOEpbXoxzZVCl8m92936M9AjRe6OgUO1XnDLA10TmuD8JbxodajceKmtGQ6fZYPsXpClMJTimOSEIUhKxISkUcYWJFi9k8cWia8VoOfyCdVJUV8sv+UwFKxLRYAgDF3LsovcWy7e4ef0ticGjiYJK4D5Zt/YXDVs/ZttGLDeMUjzSKT9BNwEchADj+F2E+RR2NOj0G+w1b5LTNoNnia0C6XFZ8lEtl1hw0WE8dnTDLRxZ7SymLDiBoCcg4fi3HqpDL1czV7m/wCUggUyrpkt4vrZWMtc55a1oBL3PIbG1u/ETkB1XHrXtXDZpnR2fvbTA13hc4hrOYjJGLBXSqx+k2dS8iK7Ol3VtEZC1sbXSSHJrAMyQK69FX7e3tNd4hNqjDhMH4WMIOAtoS0k5VzBqE3s224u584ZI2Wzzv8ADGZHNdAanNrXgDC4/wCbhqth7cLgFouwzCuOyvEo5scQ2QU35EHyWsMCr7jDJ5Tb+3o4dtDtPLbCA4BkbTVsQNanTE936zvoqdKkWyVKkcspOTtm69nNqa/vYHAEtpKw7wCcLx0rQ+a3pcu2Cmw3gwfGyRp5+DEPm1dRK4fIVT/J24HcPwIUxyeUwrnNhqanFMKkZxpJVZVYvaPIETiK5JifVMBpJbrmOO8dU9Jr0+qyqAHLKbkiyqAPTPZPtP7ddseM1lg/Qy8SWAYHebMPzW2zz0GQxH5Urnn9l547GNpvZLxETzSK1DuzXRsozid55t8wvR1EwOJduN0W84JzI+SyVAMDRSOCQe69zR74d8RrQ1G9cngIOvlzXr+0WRkjCx4Ba4EEHQgrzf2qbIMu21juf7uYF7G72EHxDpVK6GlZE7P7qZaL0s0Lx4XmTFzw2d5+oXfxdzo4HWa0EywPjdH3mZcxjmkFr+LaaO3LgnZ3eAivWxSPyBm7vIVzmjdEP4nNXpxNrdhfo8e3rdb7LPLZ5Peikcw8DhORHEEYT5qKQug9suzns1tdIB4Jf0rTxqaSCvEGnkVz5QNotdjXUvCzni8j1Y4Lq9VyLZyTDbbO7hKPoV0o3tyqFw+U0pL8Hb40W4uvksSUwlRW3k2mYIRBaWnQrls6XFoLVDcUheml6CTjqWqaFi9o8kVITU0HU9EqZKKUI3fMb0AGWJAaio3pUgMWUSJwTAVjiDVpLSDVrhq1wNWkedCvV2xW0YvCwwWnLE9lJAKeGVvhkFN3iB8iF5QC6x2CbS93PLYnnwyjvYgd0rRSQDq2h/ZTA7ovPHbnazJebGg5MiwjkcXi+a9DO0Xnftfs+C8ydWyMDxxGIDEB+0Cleyo/mjUrutohlhl/wpopDzDJWuP0XrOKQOaHNIIIBBBqCDmCD0Xj+0ZfY8V33sOv91ou8wvJLrLJ3YJ17pzcUYryFW+SYSv32TO2HZz2q7nSNFZLPWVuWZZSkjf3c/JebAN3z4r2XNGHNLSKgggjiCKELybthcRsNvns+5khwHjG7Nh9DTySYvRCuZv/AFEZ+El3owrdLLL4QHcNVokEmF7TXQj0OR+q3WuQ6Lh8qNtHf4sqTJznprZKb1EZaNxTsYOi4nE7uRL753EpTanDeoBnLUx1pqjiwtGhNKchNKI0r2jwhywpEqYhkZwmm46deCMhvYCKfkJY31yOo1580gHVSrOSxMDFMui9H2WeK0R+/FI17eeE5t8xUeahpQmB7Aui847VBFPEaslja9p5OFfUaLjvbbYayseBmx2H9mQZfOqs+wLaXHBLYXnxQnvYh/2ZD4gPwv8A5+SmdslhxNb/ANyNzf22+Jh9fqplrZcNumcKk4fmq6P2EXr3V4SQHS0Q5Z5d5Ea0/dcfRc61z5eqtdkbz9mt1lnqKR2hmInTA8928+TXk+SsKvr9/wCnq1cS/tA3BR8FsaPerE/qBVp9K+i7a0rU+1K5harrnbSrmASN6sz+lVLJj2eX3aLcLHNiiY4b2D1pQrTm/RbNcL6wAVzaXNI4VNQufyFcUzp8Z/c0TnFRp5S0VCluZVQ7fEcC49HYLDb2u98uaeNKhSfZ8XuOY7zoVSNJAqWvpxw1CUTDc4DzoUnFlKvZrLSigoDCiNK9Q8gKEqYCnBMBQkkFPENR8xvCVKgQ5rgRUJaoDThNNx/hKMkBlUqRKmBfbEbRG77fBaP1Wuwy84ZKNf6ZHyXce1sB1iZI0g0eCHDeCKghecAuxXdtB7bs25rzWWyObG/PMtbnG7zYQOoKUuioOpI5RI4VJHE+WZTDmKDfUdDTVJPk4jmfqmtJBVrof7+D1jshevtVgs05pWSBjnU0DsIDh+8CrC3wh8T2HRzHA+bSFovYbePeXUI8v0E8sYp8Jd3rT/qEeS3y1Poxx4Nd/KUiapnkG8bJ3U8jPhc4ejqKfsx70vDCyvCuI5qBetp7yeR/Fx+pU3Z51DIeIZ9SVhk/obY/8hel6Ba5PAeieZVHtAJBABJPBcfE7uRb3DPihFd2RUuawQv95jTzpRalHPPZsg5ueeAjJTItqZB78debSoWN9xG5rpmkA5nqnAodc0oK9VnkhgngoIKMEhjqrCmgrFQDqAihWRO3HUfMJAscOGo0P2QAVYmtfUV9RwKcUhGVV7srfhs5mhcf0dqhMTxubIDiheejqjo4qhSBAIlSZudXcT9AmNGaY6QkknfT1onA701pFt3+9o67/Z9vGk9rg3OjjlHVrjG7+Yei6jtjeHc2OV+/CWjq7L7rhfYrbsF8Rgmglhlj/EQ0PaOtWrpXbRefdWJjfjnb5hrCShkrs87E5nqfqVdbO2JsjZCa5OaBT8Ko2n7n1WzbKMpA4/FKf4RRc+d1DRvgSc9k1t2sHH1SsgwGrCaqS8oblw22d/FIo73kJfUjd6FRGyq+tNnDxn6qtku3kt8clRjkTuzUic04IZKc0ruPOCNRWuQQUQBIYQOSoRStegAqyqbVKqARzqGvrzRcSZRDYcJwnTcfsgQYlZVNWEoAI1yUuQmlLiQWt69+jY9gJwy9bE7cLSwfvVafquh/2hrfQ2aIf5nnp7q5dsmf+vsn/lQ/+wLb+3i8O8vTuxpFCxvmSXH6oYvdnPCcvRbfs7HSyx88TvVxWmyafnyW9WWLu2Mb8LGjzpmuXyHpI6PG/s2GcmOKUuSVXHR2tg3JpT3JhCYrOdrKLEq9U8kVjkZqjojHpAGITS1PxJaJDBAogcmlqagAwKyRlQhtcitNVQgcch0Oo+acSklirpqkjkrrqgY9pSgZphTickIDY+zmDvL3sTdR7Q0nowF32Q9v7x9ovS1ybu/cB0Z4R9FY9kjsF49+4VFnstpmNdGlsJA+ZWnunL3Oe7VxLj1cST9UmF3sfZm4pWA6Y218jUrZ5b8YHECrjWlBzWpxipoKVKm2dzoq4fE7TEBWnTmscis0hNx0ja+/8knfqvs1ocR4gQeJRTKseJ0cyUJUvehRe9Sd4jgNTNHCdVIsBXacIqwCiQrKoAI1yIyQIGNZiQBLqkLUASojZgkMxw+yVrlhkbx+RSGRvH5FABQ5NkirmNUzvBx+SQTBNCHsdXXXgnIT5AcwaHosZMN6TGbhsxJ3N2XpaBkXRw2RvGs0uJ5B/CwrU26LYLZe8Dbnhs0byZZLZLPO3A4YA2MRxNxUo7ecuK1syigQwHsYTWgPOmqkQTkHhTXoksE7G4sRIrpStdEsAjeSHPw654Sa8NAs3vs0cVxTT2Xt22d84OCuWtdAppuWdR7g2igjZgfRpH6wa6j+tArQbV2X/E/gf/tXK3NPo6IqDV2V77qnGoUYxv5K7ftRZN0n+nJ/tVHa73gxnC+oOdcL8vKiuDk+0ElFdM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837308"/>
            <a:ext cx="1981200" cy="324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Systems Thinking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15200" cy="5067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486400"/>
            <a:ext cx="1600200" cy="304800"/>
          </a:xfrm>
          <a:solidFill>
            <a:srgbClr val="996633"/>
          </a:solidFill>
        </p:spPr>
        <p:txBody>
          <a:bodyPr/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August 11-14, 2014</a:t>
            </a:r>
            <a:endParaRPr lang="en-US" sz="1200" dirty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  <p:pic>
        <p:nvPicPr>
          <p:cNvPr id="4" name="Content Placeholder 3" descr="dk_brown_logo_only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447800"/>
            <a:ext cx="2599306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463927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A1204"/>
                </a:solidFill>
                <a:latin typeface="Arial Black" pitchFamily="34" charset="0"/>
              </a:rPr>
              <a:t>Clay P. Mathis</a:t>
            </a:r>
          </a:p>
          <a:p>
            <a:pPr marL="457200" indent="-457200"/>
            <a:r>
              <a:rPr lang="en-US" sz="1400" dirty="0" smtClean="0">
                <a:solidFill>
                  <a:srgbClr val="2A1204"/>
                </a:solidFill>
                <a:latin typeface="Arial Black" pitchFamily="34" charset="0"/>
              </a:rPr>
              <a:t>Director and Robert J. Kleberg, Jr. and Helen C. Kleberg Endowed Chair</a:t>
            </a:r>
          </a:p>
          <a:p>
            <a:r>
              <a:rPr lang="en-US" sz="1400" dirty="0" smtClean="0">
                <a:solidFill>
                  <a:srgbClr val="2A1204"/>
                </a:solidFill>
                <a:latin typeface="Arial Black" pitchFamily="34" charset="0"/>
              </a:rPr>
              <a:t>King Ranch</a:t>
            </a:r>
            <a:r>
              <a:rPr lang="en-US" sz="1400" baseline="30000" dirty="0" smtClean="0">
                <a:solidFill>
                  <a:srgbClr val="2A1204"/>
                </a:solidFill>
                <a:latin typeface="Arial Black" pitchFamily="34" charset="0"/>
              </a:rPr>
              <a:t>®</a:t>
            </a:r>
            <a:r>
              <a:rPr lang="en-US" sz="1400" dirty="0" smtClean="0">
                <a:solidFill>
                  <a:srgbClr val="2A1204"/>
                </a:solidFill>
                <a:latin typeface="Arial Black" pitchFamily="34" charset="0"/>
              </a:rPr>
              <a:t> Institute for Ranch Management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Arial Black" pitchFamily="34" charset="0"/>
                <a:hlinkClick r:id="rId3"/>
              </a:rPr>
              <a:t>www.krirm.tamuk.edu</a:t>
            </a:r>
            <a:r>
              <a:rPr lang="en-US" sz="14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-156298"/>
            <a:ext cx="9391650" cy="750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G_072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43737" y="1295400"/>
            <a:ext cx="2100263" cy="1600200"/>
          </a:xfrm>
          <a:prstGeom prst="rect">
            <a:avLst/>
          </a:prstGeom>
        </p:spPr>
      </p:pic>
      <p:pic>
        <p:nvPicPr>
          <p:cNvPr id="15" name="Picture 14" descr="salebar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41120" y="990600"/>
            <a:ext cx="2575560" cy="1828800"/>
          </a:xfrm>
          <a:prstGeom prst="rect">
            <a:avLst/>
          </a:prstGeom>
        </p:spPr>
      </p:pic>
      <p:pic>
        <p:nvPicPr>
          <p:cNvPr id="17" name="Picture 16" descr="feedlot - eating at bunk-head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29200" y="1066799"/>
            <a:ext cx="2055114" cy="2608013"/>
          </a:xfrm>
          <a:prstGeom prst="rect">
            <a:avLst/>
          </a:prstGeom>
        </p:spPr>
      </p:pic>
      <p:pic>
        <p:nvPicPr>
          <p:cNvPr id="72708" name="Picture 4" descr="http://wpcontent.answers.com/wikipedia/commons/thumb/c/ce/Oil_well.jpg/350px-Oil_wel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2471" y="4090720"/>
            <a:ext cx="2332357" cy="1752600"/>
          </a:xfrm>
          <a:prstGeom prst="rect">
            <a:avLst/>
          </a:prstGeom>
          <a:noFill/>
        </p:spPr>
      </p:pic>
      <p:pic>
        <p:nvPicPr>
          <p:cNvPr id="16" name="Picture 15" descr="double helix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00400" y="4967020"/>
            <a:ext cx="926876" cy="1400175"/>
          </a:xfrm>
          <a:prstGeom prst="rect">
            <a:avLst/>
          </a:prstGeom>
        </p:spPr>
      </p:pic>
      <p:pic>
        <p:nvPicPr>
          <p:cNvPr id="72710" name="Picture 6" descr="http://a.espncdn.com/winnercomm/outdoors/hunting/i/P2_h_fea_turkey_03spring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78028" y="2936875"/>
            <a:ext cx="1528255" cy="1863725"/>
          </a:xfrm>
          <a:prstGeom prst="rect">
            <a:avLst/>
          </a:prstGeom>
          <a:noFill/>
        </p:spPr>
      </p:pic>
      <p:pic>
        <p:nvPicPr>
          <p:cNvPr id="72712" name="Picture 8" descr=" Desktop Wallpapers · Wallpapers Gallery · Travels &#10; Whitehouse - Washington travels wallpaper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334000" y="4129007"/>
            <a:ext cx="2184400" cy="1638300"/>
          </a:xfrm>
          <a:prstGeom prst="rect">
            <a:avLst/>
          </a:prstGeom>
          <a:noFill/>
        </p:spPr>
      </p:pic>
      <p:pic>
        <p:nvPicPr>
          <p:cNvPr id="72714" name="Picture 10" descr="http://www.rowett.ac.uk/gis/beef_images/tech/farmers_computer_sml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848100" y="1113618"/>
            <a:ext cx="1752600" cy="1295400"/>
          </a:xfrm>
          <a:prstGeom prst="rect">
            <a:avLst/>
          </a:prstGeom>
          <a:noFill/>
        </p:spPr>
      </p:pic>
      <p:pic>
        <p:nvPicPr>
          <p:cNvPr id="72718" name="Picture 14" descr="http://www.hhs.state.ne.us/images/family-mulitigenerational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04800" y="2362200"/>
            <a:ext cx="2438400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rgbClr val="2A1204"/>
            </a:solidFill>
          </a:ln>
        </p:spPr>
        <p:txBody>
          <a:bodyPr/>
          <a:lstStyle/>
          <a:p>
            <a:pPr algn="ctr"/>
            <a:r>
              <a:rPr lang="en-US" sz="4400" dirty="0" smtClean="0"/>
              <a:t>The Big Picture</a:t>
            </a:r>
            <a:endParaRPr lang="en-US" sz="4400" dirty="0"/>
          </a:p>
        </p:txBody>
      </p:sp>
      <p:pic>
        <p:nvPicPr>
          <p:cNvPr id="72716" name="Picture 12" descr="http://www.cacklehatchery.com/bobwhite_male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848100" y="2359487"/>
            <a:ext cx="1181100" cy="1775853"/>
          </a:xfrm>
          <a:prstGeom prst="rect">
            <a:avLst/>
          </a:prstGeom>
          <a:noFill/>
        </p:spPr>
      </p:pic>
      <p:pic>
        <p:nvPicPr>
          <p:cNvPr id="10" name="Picture 9" descr="IMG_3612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>
            <a:off x="1600200" y="3667931"/>
            <a:ext cx="1777046" cy="1999177"/>
          </a:xfrm>
          <a:prstGeom prst="rect">
            <a:avLst/>
          </a:prstGeom>
        </p:spPr>
      </p:pic>
      <p:pic>
        <p:nvPicPr>
          <p:cNvPr id="72706" name="Picture 2" descr="http://t2.gstatic.com/images?q=tbn:8KRmqzVh9PZWmM:http://mommylife.net/archives/2009/09/29/country-church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663505" y="2336369"/>
            <a:ext cx="1184595" cy="1725138"/>
          </a:xfrm>
          <a:prstGeom prst="rect">
            <a:avLst/>
          </a:prstGeom>
          <a:noFill/>
        </p:spPr>
      </p:pic>
      <p:pic>
        <p:nvPicPr>
          <p:cNvPr id="11" name="Picture 10" descr="IMG_0184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7313141" y="5095607"/>
            <a:ext cx="1524000" cy="1143000"/>
          </a:xfrm>
          <a:prstGeom prst="rect">
            <a:avLst/>
          </a:prstGeom>
        </p:spPr>
      </p:pic>
      <p:pic>
        <p:nvPicPr>
          <p:cNvPr id="13" name="Picture 12" descr="SPA Roswell 2003 - Clay &amp; Gnatkowskis.jp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>
          <a:xfrm>
            <a:off x="7006283" y="2666999"/>
            <a:ext cx="2137717" cy="252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The Future…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2971800"/>
          </a:xfrm>
        </p:spPr>
        <p:txBody>
          <a:bodyPr/>
          <a:lstStyle/>
          <a:p>
            <a:r>
              <a:rPr sz="4400" dirty="0" smtClean="0">
                <a:solidFill>
                  <a:srgbClr val="000000"/>
                </a:solidFill>
                <a:effectLst/>
              </a:rPr>
              <a:t>"</a:t>
            </a:r>
            <a:r>
              <a:rPr lang="en-US" sz="4400" dirty="0" smtClean="0">
                <a:solidFill>
                  <a:srgbClr val="000000"/>
                </a:solidFill>
                <a:effectLst/>
              </a:rPr>
              <a:t>…the future is becoming much less predictable.”</a:t>
            </a:r>
          </a:p>
          <a:p>
            <a:endParaRPr sz="4000" dirty="0" smtClean="0">
              <a:solidFill>
                <a:srgbClr val="000000"/>
              </a:solidFill>
              <a:effectLst/>
            </a:endParaRPr>
          </a:p>
          <a:p>
            <a:endParaRPr lang="en-US" sz="4000" b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6" descr="http://3.bp.blogspot.com/_SSrRQXGMD8I/SLLP-XGNj5I/AAAAAAAADlg/ABaIpm4q3xY/s400/IMG_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276600" cy="43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5720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7" indent="-228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28600" marR="0" lvl="7" indent="-228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Dr. Michael </a:t>
            </a:r>
            <a:r>
              <a:rPr kumimoji="0" lang="en-US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Boehlje</a:t>
            </a:r>
            <a:endParaRPr kumimoji="0" lang="en-US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28600" marR="0" lvl="7" indent="-228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Distinguished Professor of Economics</a:t>
            </a:r>
          </a:p>
          <a:p>
            <a:pPr marL="228600" marR="0" lvl="7" indent="-228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Purdue University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Important Trends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696200" cy="4419600"/>
          </a:xfrm>
        </p:spPr>
        <p:txBody>
          <a:bodyPr/>
          <a:lstStyle/>
          <a:p>
            <a:pPr lvl="1"/>
            <a:r>
              <a:rPr lang="en-US" dirty="0" smtClean="0">
                <a:latin typeface="Arial Black" pitchFamily="34" charset="0"/>
              </a:rPr>
              <a:t>Industry Wide</a:t>
            </a:r>
          </a:p>
          <a:p>
            <a:pPr lvl="2">
              <a:buNone/>
            </a:pPr>
            <a:r>
              <a:rPr lang="en-US" sz="1800" dirty="0" smtClean="0">
                <a:latin typeface="Arial Black" pitchFamily="34" charset="0"/>
              </a:rPr>
              <a:t>↑ Consumer interest in food production practices</a:t>
            </a:r>
          </a:p>
          <a:p>
            <a:pPr lvl="2">
              <a:buNone/>
            </a:pPr>
            <a:r>
              <a:rPr lang="en-US" sz="1800" dirty="0" smtClean="0">
                <a:latin typeface="Arial Black" pitchFamily="34" charset="0"/>
              </a:rPr>
              <a:t>↑ World population/food demand</a:t>
            </a:r>
          </a:p>
          <a:p>
            <a:pPr lvl="2">
              <a:buNone/>
            </a:pPr>
            <a:r>
              <a:rPr lang="en-US" sz="1800" dirty="0" smtClean="0">
                <a:latin typeface="Arial Black" pitchFamily="34" charset="0"/>
              </a:rPr>
              <a:t>↑ Regulations and complexity of business</a:t>
            </a:r>
          </a:p>
          <a:p>
            <a:pPr lvl="2">
              <a:buNone/>
            </a:pPr>
            <a:r>
              <a:rPr lang="en-US" sz="1800" dirty="0" smtClean="0">
                <a:latin typeface="Arial Black" pitchFamily="34" charset="0"/>
              </a:rPr>
              <a:t>↓ U.S. cowherd</a:t>
            </a:r>
          </a:p>
          <a:p>
            <a:pPr lvl="2"/>
            <a:endParaRPr lang="en-US" sz="1800" dirty="0" smtClean="0">
              <a:latin typeface="Arial Black" pitchFamily="34" charset="0"/>
            </a:endParaRPr>
          </a:p>
          <a:p>
            <a:pPr lvl="1"/>
            <a:r>
              <a:rPr lang="en-US" dirty="0" smtClean="0">
                <a:latin typeface="Arial Black" pitchFamily="34" charset="0"/>
              </a:rPr>
              <a:t>At the Ranch</a:t>
            </a:r>
          </a:p>
          <a:p>
            <a:pPr lvl="2">
              <a:buNone/>
            </a:pPr>
            <a:r>
              <a:rPr lang="en-US" sz="1800" dirty="0" smtClean="0">
                <a:latin typeface="Arial Black" pitchFamily="34" charset="0"/>
              </a:rPr>
              <a:t>↑ Climate variation (?)</a:t>
            </a:r>
          </a:p>
          <a:p>
            <a:pPr lvl="2">
              <a:buNone/>
            </a:pPr>
            <a:r>
              <a:rPr lang="en-US" sz="1800" dirty="0" smtClean="0">
                <a:latin typeface="Arial Black" pitchFamily="34" charset="0"/>
              </a:rPr>
              <a:t>↑ Cattle prices</a:t>
            </a:r>
          </a:p>
          <a:p>
            <a:pPr lvl="2">
              <a:buNone/>
            </a:pPr>
            <a:r>
              <a:rPr lang="en-US" sz="1800" dirty="0" smtClean="0">
                <a:latin typeface="Arial Black" pitchFamily="34" charset="0"/>
              </a:rPr>
              <a:t>↑ Feed prices</a:t>
            </a:r>
          </a:p>
          <a:p>
            <a:pPr lvl="2">
              <a:buNone/>
            </a:pPr>
            <a:r>
              <a:rPr lang="en-US" sz="1800" dirty="0" smtClean="0">
                <a:latin typeface="Arial Black" pitchFamily="34" charset="0"/>
              </a:rPr>
              <a:t>↑ </a:t>
            </a:r>
            <a:r>
              <a:rPr lang="en-US" sz="1800" dirty="0" smtClean="0">
                <a:effectLst/>
                <a:latin typeface="Arial Black" pitchFamily="34" charset="0"/>
              </a:rPr>
              <a:t>Land values </a:t>
            </a:r>
            <a:r>
              <a:rPr lang="en-US" sz="1800" dirty="0" smtClean="0">
                <a:latin typeface="Arial Black" pitchFamily="34" charset="0"/>
              </a:rPr>
              <a:t>and fragmentation</a:t>
            </a:r>
            <a:endParaRPr lang="en-US" sz="1800" dirty="0" smtClean="0">
              <a:effectLst/>
              <a:latin typeface="Arial Black" pitchFamily="34" charset="0"/>
            </a:endParaRPr>
          </a:p>
          <a:p>
            <a:pPr lvl="2">
              <a:buNone/>
            </a:pPr>
            <a:r>
              <a:rPr lang="en-US" sz="1800" dirty="0" smtClean="0">
                <a:latin typeface="Arial Black" pitchFamily="34" charset="0"/>
              </a:rPr>
              <a:t>↓ Willing and skilled ranch labor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867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will your operation be successful?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Adaptability!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6172200" cy="4267200"/>
          </a:xfrm>
        </p:spPr>
        <p:txBody>
          <a:bodyPr/>
          <a:lstStyle/>
          <a:p>
            <a:pPr marL="0" indent="0" algn="ctr"/>
            <a:r>
              <a:rPr lang="en-US" sz="4400" dirty="0" smtClean="0">
                <a:effectLst/>
                <a:latin typeface="Arial Black" pitchFamily="34" charset="0"/>
              </a:rPr>
              <a:t>“It is not the well adapted that will thrive, but the </a:t>
            </a:r>
            <a:r>
              <a:rPr lang="en-US" sz="4400" u="sng" dirty="0" smtClean="0">
                <a:effectLst/>
                <a:latin typeface="Arial Black" pitchFamily="34" charset="0"/>
              </a:rPr>
              <a:t>adaptable</a:t>
            </a:r>
            <a:r>
              <a:rPr lang="en-US" sz="4400" dirty="0" smtClean="0">
                <a:effectLst/>
                <a:latin typeface="Arial Black" pitchFamily="34" charset="0"/>
              </a:rPr>
              <a:t>.”</a:t>
            </a:r>
          </a:p>
          <a:p>
            <a:pPr>
              <a:tabLst>
                <a:tab pos="5946775" algn="r"/>
              </a:tabLst>
            </a:pPr>
            <a:r>
              <a:rPr lang="en-US" sz="16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		</a:t>
            </a:r>
          </a:p>
          <a:p>
            <a:pPr>
              <a:tabLst>
                <a:tab pos="5946775" algn="r"/>
              </a:tabLst>
            </a:pPr>
            <a:endParaRPr lang="en-US" sz="1600" i="1" dirty="0" smtClean="0">
              <a:solidFill>
                <a:srgbClr val="000000"/>
              </a:solidFill>
              <a:effectLst/>
              <a:latin typeface="Arial Black" pitchFamily="34" charset="0"/>
            </a:endParaRPr>
          </a:p>
          <a:p>
            <a:pPr>
              <a:tabLst>
                <a:tab pos="5946775" algn="r"/>
              </a:tabLst>
            </a:pPr>
            <a:endParaRPr lang="en-US" sz="1600" i="1" dirty="0" smtClean="0">
              <a:solidFill>
                <a:srgbClr val="000000"/>
              </a:solidFill>
              <a:effectLst/>
              <a:latin typeface="Arial Black" pitchFamily="34" charset="0"/>
            </a:endParaRPr>
          </a:p>
          <a:p>
            <a:pPr>
              <a:tabLst>
                <a:tab pos="5946775" algn="r"/>
              </a:tabLst>
            </a:pPr>
            <a:r>
              <a:rPr lang="en-US" sz="16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		</a:t>
            </a:r>
            <a:r>
              <a:rPr lang="en-US" sz="12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Michael Swanson, PhD</a:t>
            </a:r>
          </a:p>
          <a:p>
            <a:pPr>
              <a:tabLst>
                <a:tab pos="5946775" algn="r"/>
              </a:tabLst>
            </a:pPr>
            <a:r>
              <a:rPr lang="en-US" sz="12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		Chief  Agricultural Economist</a:t>
            </a:r>
          </a:p>
          <a:p>
            <a:pPr>
              <a:tabLst>
                <a:tab pos="5946775" algn="r"/>
              </a:tabLst>
            </a:pPr>
            <a:r>
              <a:rPr lang="en-US" sz="1200" i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		Wells Fargo</a:t>
            </a:r>
          </a:p>
          <a:p>
            <a:endParaRPr lang="en-US" sz="2400" dirty="0" smtClean="0">
              <a:effectLst/>
              <a:latin typeface="Arial Black" pitchFamily="34" charset="0"/>
            </a:endParaRPr>
          </a:p>
        </p:txBody>
      </p:sp>
      <p:pic>
        <p:nvPicPr>
          <p:cNvPr id="8194" name="Picture 2" descr="http://www.wyffels.com/uploads/images/Mike_Swa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657600"/>
            <a:ext cx="166687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will you do to prepare for a less predictable future?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3962400" cy="4419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will you think?</a:t>
            </a:r>
          </a:p>
          <a:p>
            <a:pPr lvl="1"/>
            <a:r>
              <a:rPr lang="en-US" dirty="0" smtClean="0">
                <a:latin typeface="Arial Black" pitchFamily="34" charset="0"/>
              </a:rPr>
              <a:t>Tactical</a:t>
            </a:r>
          </a:p>
          <a:p>
            <a:pPr lvl="1"/>
            <a:r>
              <a:rPr lang="en-US" dirty="0" smtClean="0">
                <a:latin typeface="Arial Black" pitchFamily="34" charset="0"/>
              </a:rPr>
              <a:t>Strategic</a:t>
            </a:r>
          </a:p>
          <a:p>
            <a:pPr lvl="1"/>
            <a:r>
              <a:rPr lang="en-US" dirty="0" smtClean="0">
                <a:latin typeface="Arial Black" pitchFamily="34" charset="0"/>
              </a:rPr>
              <a:t>Both!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What will be your decision-making perspective?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http://www.vocus.com/invocus/wp-content/uploads/2011/05/Cowboy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352549"/>
            <a:ext cx="3733800" cy="481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rial Black" pitchFamily="34" charset="0"/>
              </a:rPr>
              <a:t>…suggestion by Charles Koch, </a:t>
            </a:r>
            <a:r>
              <a:rPr lang="en-US" sz="1400" i="1" dirty="0" smtClean="0">
                <a:latin typeface="Arial Black" pitchFamily="34" charset="0"/>
              </a:rPr>
              <a:t>CEO Koch Industries, Inc.</a:t>
            </a:r>
          </a:p>
          <a:p>
            <a:pPr algn="r">
              <a:spcBef>
                <a:spcPts val="0"/>
              </a:spcBef>
              <a:spcAft>
                <a:spcPts val="1800"/>
              </a:spcAft>
            </a:pPr>
            <a:r>
              <a:rPr lang="en-US" sz="1050" b="0" i="1" dirty="0" smtClean="0">
                <a:effectLst/>
                <a:latin typeface="Arial Black" pitchFamily="34" charset="0"/>
              </a:rPr>
              <a:t>(The Science of Success, 2007)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rial Black" pitchFamily="34" charset="0"/>
              </a:rPr>
              <a:t>Every seven years a company or organization should go through the process of recreating their business entity from scratch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>
                <a:latin typeface="Arial Black" pitchFamily="34" charset="0"/>
              </a:rPr>
              <a:t>CREATIVELY destroying the old model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>
                <a:latin typeface="Arial Black" pitchFamily="34" charset="0"/>
              </a:rPr>
              <a:t>Rebuilding a more modern approach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endParaRPr lang="en-US" sz="1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>
                <a:solidFill>
                  <a:srgbClr val="640000"/>
                </a:solidFill>
                <a:latin typeface="Arial Black" pitchFamily="34" charset="0"/>
              </a:rPr>
              <a:t>***this does not imply ignoring our ranching heritage</a:t>
            </a:r>
            <a:endParaRPr lang="en-US" dirty="0" smtClean="0">
              <a:solidFill>
                <a:srgbClr val="640000"/>
              </a:solidFill>
              <a:latin typeface="Arial Black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RIRM Template">
  <a:themeElements>
    <a:clrScheme name="KRIR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060"/>
      </a:accent1>
      <a:accent2>
        <a:srgbClr val="FF0000"/>
      </a:accent2>
      <a:accent3>
        <a:srgbClr val="0000BF"/>
      </a:accent3>
      <a:accent4>
        <a:srgbClr val="00B050"/>
      </a:accent4>
      <a:accent5>
        <a:srgbClr val="E36C09"/>
      </a:accent5>
      <a:accent6>
        <a:srgbClr val="FFFF00"/>
      </a:accent6>
      <a:hlink>
        <a:srgbClr val="3F004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KingRanch</Template>
  <TotalTime>4825</TotalTime>
  <Words>1090</Words>
  <Application>Microsoft Office PowerPoint</Application>
  <PresentationFormat>On-screen Show (4:3)</PresentationFormat>
  <Paragraphs>276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KRIRM Template</vt:lpstr>
      <vt:lpstr>A Systems Approach to Ranching</vt:lpstr>
      <vt:lpstr>Understand the Problem First!</vt:lpstr>
      <vt:lpstr>Overview</vt:lpstr>
      <vt:lpstr>The Big Picture</vt:lpstr>
      <vt:lpstr>The Future…</vt:lpstr>
      <vt:lpstr>Important Trends</vt:lpstr>
      <vt:lpstr>Adaptability!</vt:lpstr>
      <vt:lpstr>What will you do to prepare for a less predictable future?</vt:lpstr>
      <vt:lpstr>Creative Destruction</vt:lpstr>
      <vt:lpstr>Key Components</vt:lpstr>
      <vt:lpstr>How do we create a more resilient ranching operation?</vt:lpstr>
      <vt:lpstr>Leverage Points</vt:lpstr>
      <vt:lpstr>At The Ranch…</vt:lpstr>
      <vt:lpstr>Typical Sources of Ranch Revenue</vt:lpstr>
      <vt:lpstr>Cow/Calf Expenses</vt:lpstr>
      <vt:lpstr>Southwest SPA Results  Expense Breakdown per Female </vt:lpstr>
      <vt:lpstr>Primary Risk in Florida ?</vt:lpstr>
      <vt:lpstr>Components of Success</vt:lpstr>
      <vt:lpstr>Barriers to Success?</vt:lpstr>
      <vt:lpstr>PowerPoint Presentation</vt:lpstr>
      <vt:lpstr>PowerPoint Presentation</vt:lpstr>
      <vt:lpstr>PowerPoint Presentation</vt:lpstr>
      <vt:lpstr>Consider Conflict between Profit Center Managers:   Cattle vs. Wildlife</vt:lpstr>
      <vt:lpstr>Getting to “WHY”         …Cattle vs. Wildlife</vt:lpstr>
      <vt:lpstr>Mental Models</vt:lpstr>
      <vt:lpstr>Structure of the Problem</vt:lpstr>
      <vt:lpstr>Structure of the Problem + Ideal</vt:lpstr>
      <vt:lpstr>Other Drivers of the System</vt:lpstr>
      <vt:lpstr>Potential High Impact Solutions</vt:lpstr>
      <vt:lpstr>Summary</vt:lpstr>
      <vt:lpstr>Understand the Problem First!</vt:lpstr>
      <vt:lpstr>More on Systems Thinking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kucpm001</dc:creator>
  <cp:lastModifiedBy>Hersom,Matthew J</cp:lastModifiedBy>
  <cp:revision>344</cp:revision>
  <cp:lastPrinted>2014-01-03T22:51:36Z</cp:lastPrinted>
  <dcterms:created xsi:type="dcterms:W3CDTF">2010-10-18T21:10:54Z</dcterms:created>
  <dcterms:modified xsi:type="dcterms:W3CDTF">2014-01-06T16:45:07Z</dcterms:modified>
</cp:coreProperties>
</file>